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401" r:id="rId2"/>
    <p:sldId id="1508" r:id="rId3"/>
    <p:sldId id="667" r:id="rId4"/>
    <p:sldId id="1282" r:id="rId5"/>
    <p:sldId id="1420" r:id="rId6"/>
    <p:sldId id="1549" r:id="rId7"/>
    <p:sldId id="1541" r:id="rId8"/>
    <p:sldId id="1543" r:id="rId9"/>
    <p:sldId id="1542" r:id="rId10"/>
    <p:sldId id="1550" r:id="rId11"/>
    <p:sldId id="1527" r:id="rId12"/>
    <p:sldId id="1544" r:id="rId13"/>
    <p:sldId id="1547" r:id="rId14"/>
    <p:sldId id="724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E8"/>
    <a:srgbClr val="005388"/>
    <a:srgbClr val="007AC4"/>
    <a:srgbClr val="8000DA"/>
    <a:srgbClr val="8600E0"/>
    <a:srgbClr val="AD0505"/>
    <a:srgbClr val="0D9044"/>
    <a:srgbClr val="00A9D7"/>
    <a:srgbClr val="ED47EE"/>
    <a:srgbClr val="FF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2" autoAdjust="0"/>
    <p:restoredTop sz="96291" autoAdjust="0"/>
  </p:normalViewPr>
  <p:slideViewPr>
    <p:cSldViewPr snapToGrid="0" snapToObjects="1">
      <p:cViewPr>
        <p:scale>
          <a:sx n="118" d="100"/>
          <a:sy n="118" d="100"/>
        </p:scale>
        <p:origin x="3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408" y="16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B919261-61B9-F342-A484-934D488CF7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7D18D-3423-BD4B-8829-7E905C244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9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A86D388-1CA4-4906-BC30-39BC6DC403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9009288-9EBE-4C86-9648-3E126CD14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6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1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5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7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0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8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3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C91C-322F-1244-96E2-BC5480A3963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FF2B-B851-174E-ABAC-0F55DE5895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477" y="141923"/>
            <a:ext cx="4387503" cy="332891"/>
          </a:xfrm>
        </p:spPr>
        <p:txBody>
          <a:bodyPr>
            <a:noAutofit/>
          </a:bodyPr>
          <a:lstStyle/>
          <a:p>
            <a:pPr algn="l"/>
            <a:r>
              <a:rPr lang="en-US" sz="2200" b="1" cap="all" dirty="0">
                <a:solidFill>
                  <a:schemeClr val="bg1"/>
                </a:solidFill>
                <a:latin typeface="Adobe Garamond Pro" pitchFamily="18" charset="0"/>
              </a:rPr>
              <a:t>San </a:t>
            </a:r>
            <a:r>
              <a:rPr lang="en-US" sz="2200" b="1" cap="all" dirty="0" err="1">
                <a:solidFill>
                  <a:schemeClr val="bg1"/>
                </a:solidFill>
                <a:latin typeface="Adobe Garamond Pro" pitchFamily="18" charset="0"/>
              </a:rPr>
              <a:t>Francisquito</a:t>
            </a:r>
            <a:r>
              <a:rPr lang="en-US" sz="2200" b="1" cap="all">
                <a:solidFill>
                  <a:schemeClr val="bg1"/>
                </a:solidFill>
                <a:latin typeface="Adobe Garamond Pro" pitchFamily="18" charset="0"/>
              </a:rPr>
              <a:t> Creek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238" y="427252"/>
            <a:ext cx="3719318" cy="385272"/>
          </a:xfrm>
        </p:spPr>
        <p:txBody>
          <a:bodyPr>
            <a:noAutofit/>
          </a:bodyPr>
          <a:lstStyle/>
          <a:p>
            <a:pPr algn="l"/>
            <a:r>
              <a:rPr lang="en-US" sz="1400" b="1" spc="390">
                <a:solidFill>
                  <a:schemeClr val="bg1"/>
                </a:solidFill>
                <a:latin typeface="Myriad Pro" pitchFamily="34" charset="0"/>
              </a:rPr>
              <a:t>JOINT POWERS AUTHORITY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45111" y="226046"/>
            <a:ext cx="2217501" cy="43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pc="370">
                <a:solidFill>
                  <a:srgbClr val="F9FFE8"/>
                </a:solidFill>
                <a:latin typeface="Myriad Pro" pitchFamily="34" charset="0"/>
              </a:rPr>
              <a:t>SFCJPA.ORG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62390"/>
            <a:ext cx="9144000" cy="6035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CC7FB-BEF2-BA49-941E-EFDC1AD0089E}"/>
              </a:ext>
            </a:extLst>
          </p:cNvPr>
          <p:cNvSpPr txBox="1"/>
          <p:nvPr/>
        </p:nvSpPr>
        <p:spPr>
          <a:xfrm>
            <a:off x="2111829" y="899757"/>
            <a:ext cx="4920342" cy="784895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>
                <a:latin typeface="Arial"/>
                <a:cs typeface="Arial"/>
              </a:rPr>
              <a:t>BOARD OF DIRECTORS MEETING</a:t>
            </a:r>
            <a:endParaRPr lang="en-US" sz="1400" dirty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400" b="1" dirty="0">
                <a:latin typeface="Arial"/>
                <a:cs typeface="Arial"/>
              </a:rPr>
              <a:t>Via Video Call</a:t>
            </a:r>
            <a:endParaRPr lang="en-US" sz="1400" dirty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400" b="1" dirty="0">
                <a:latin typeface="Arial"/>
                <a:cs typeface="Arial"/>
              </a:rPr>
              <a:t>April 23, 2020 at 3:30 p.m.</a:t>
            </a:r>
            <a:r>
              <a:rPr lang="en-US" sz="1400" dirty="0">
                <a:latin typeface="Arial"/>
                <a:cs typeface="Arial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4299D-B9F1-9B46-81D5-3B1DECD7A0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5168" y="1730245"/>
            <a:ext cx="8353663" cy="5121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72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29F703-7B6C-BC46-89AC-60D7232A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973" y="186500"/>
            <a:ext cx="7778285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2200" b="1" dirty="0">
                <a:solidFill>
                  <a:srgbClr val="F9FFE8"/>
                </a:solidFill>
                <a:latin typeface="Arial"/>
                <a:cs typeface="Arial"/>
              </a:rPr>
              <a:t>A</a:t>
            </a:r>
            <a:r>
              <a:rPr lang="en-US" sz="22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dopt the 2019 Update to the Bay Area IRWM Plan</a:t>
            </a:r>
            <a:endParaRPr lang="en-US" sz="2200" b="1" dirty="0">
              <a:solidFill>
                <a:srgbClr val="F9FFE8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E9674-718C-5447-A6FF-B2A2F2587DB4}"/>
              </a:ext>
            </a:extLst>
          </p:cNvPr>
          <p:cNvSpPr txBox="1"/>
          <p:nvPr/>
        </p:nvSpPr>
        <p:spPr>
          <a:xfrm>
            <a:off x="465446" y="1289375"/>
            <a:ext cx="834109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200" b="1" dirty="0">
                <a:solidFill>
                  <a:srgbClr val="005388"/>
                </a:solidFill>
                <a:latin typeface="Arial"/>
                <a:cs typeface="Arial"/>
              </a:rPr>
              <a:t>WHAT IS THE IRWM PLAN: </a:t>
            </a:r>
            <a:r>
              <a:rPr lang="en-US" sz="22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2400"/>
              </a:spcAft>
            </a:pPr>
            <a:endParaRPr lang="en-US" sz="2200" b="1" dirty="0">
              <a:solidFill>
                <a:srgbClr val="005388"/>
              </a:solidFill>
              <a:latin typeface="Arial"/>
              <a:cs typeface="Arial"/>
            </a:endParaRPr>
          </a:p>
          <a:p>
            <a:pPr>
              <a:spcAft>
                <a:spcPts val="2400"/>
              </a:spcAft>
            </a:pPr>
            <a:r>
              <a:rPr lang="en-US" sz="2200" b="1" dirty="0">
                <a:solidFill>
                  <a:srgbClr val="005388"/>
                </a:solidFill>
                <a:latin typeface="Arial"/>
                <a:cs typeface="Arial"/>
              </a:rPr>
              <a:t>WHY DO WE NEED TO ADOPT IT:</a:t>
            </a:r>
          </a:p>
          <a:p>
            <a:pPr>
              <a:spcAft>
                <a:spcPts val="2400"/>
              </a:spcAft>
            </a:pPr>
            <a:endParaRPr lang="en-US" sz="2200" b="1" dirty="0">
              <a:solidFill>
                <a:srgbClr val="00538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65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05139" y="2322394"/>
            <a:ext cx="6016890" cy="138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2800" b="1" dirty="0">
                <a:solidFill>
                  <a:srgbClr val="005388"/>
                </a:solidFill>
                <a:latin typeface="Arial" panose="020B0604020202020204" pitchFamily="34" charset="0"/>
                <a:ea typeface="Times" pitchFamily="33" charset="0"/>
                <a:cs typeface="Arial" panose="020B0604020202020204" pitchFamily="34" charset="0"/>
              </a:rPr>
              <a:t>Agenda Item 6:   </a:t>
            </a:r>
          </a:p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28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MEMBER MATTERS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AFB77-7F96-A649-BC4C-085F9C79B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143" y="175991"/>
            <a:ext cx="6863551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2200" b="1" dirty="0">
                <a:solidFill>
                  <a:srgbClr val="F9FFE8"/>
                </a:solidFill>
                <a:latin typeface="Arial"/>
                <a:cs typeface="Arial"/>
              </a:rPr>
              <a:t>April 23, 2020    Board of Directors Meeting</a:t>
            </a:r>
          </a:p>
        </p:txBody>
      </p:sp>
    </p:spTree>
    <p:extLst>
      <p:ext uri="{BB962C8B-B14F-4D97-AF65-F5344CB8AC3E}">
        <p14:creationId xmlns:p14="http://schemas.microsoft.com/office/powerpoint/2010/main" val="257634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33426" y="2078186"/>
            <a:ext cx="8092188" cy="213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60375" indent="-460375">
              <a:lnSpc>
                <a:spcPct val="110000"/>
              </a:lnSpc>
              <a:spcAft>
                <a:spcPts val="3500"/>
              </a:spcAft>
              <a:tabLst>
                <a:tab pos="450850" algn="l"/>
              </a:tabLst>
              <a:defRPr/>
            </a:pPr>
            <a:r>
              <a:rPr lang="en-US" sz="2400" b="1" dirty="0">
                <a:solidFill>
                  <a:srgbClr val="005388"/>
                </a:solidFill>
                <a:latin typeface="Arial" panose="020B0604020202020204" pitchFamily="34" charset="0"/>
                <a:ea typeface="Times" pitchFamily="33" charset="0"/>
                <a:cs typeface="Arial" panose="020B0604020202020204" pitchFamily="34" charset="0"/>
              </a:rPr>
              <a:t>Agenda Item 7:		</a:t>
            </a:r>
            <a:r>
              <a:rPr lang="en-US" sz="22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SESSION</a:t>
            </a:r>
          </a:p>
          <a:p>
            <a:pPr marL="9525">
              <a:lnSpc>
                <a:spcPct val="110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Pursuant to Government Code Section 54957 regarding public employee performance evaluation - Title: Executive Director</a:t>
            </a:r>
            <a:r>
              <a:rPr lang="en-US" sz="2400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5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30137-8D9C-6C41-AE3A-FA99EAF94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143" y="175991"/>
            <a:ext cx="6863551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2200" b="1" dirty="0">
                <a:solidFill>
                  <a:srgbClr val="F9FFE8"/>
                </a:solidFill>
                <a:latin typeface="Arial"/>
                <a:cs typeface="Arial"/>
              </a:rPr>
              <a:t>April 23, 2020    Board of Directors Meeting</a:t>
            </a:r>
          </a:p>
        </p:txBody>
      </p:sp>
    </p:spTree>
    <p:extLst>
      <p:ext uri="{BB962C8B-B14F-4D97-AF65-F5344CB8AC3E}">
        <p14:creationId xmlns:p14="http://schemas.microsoft.com/office/powerpoint/2010/main" val="158338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90737" y="1854308"/>
            <a:ext cx="8226691" cy="34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3600"/>
              </a:spcAft>
            </a:pPr>
            <a:r>
              <a:rPr lang="en-US" sz="2400" b="1" dirty="0">
                <a:solidFill>
                  <a:srgbClr val="005388"/>
                </a:solidFill>
                <a:latin typeface="Arial" panose="020B0604020202020204" pitchFamily="34" charset="0"/>
                <a:ea typeface="Times" pitchFamily="33" charset="0"/>
                <a:cs typeface="Arial" panose="020B0604020202020204" pitchFamily="34" charset="0"/>
              </a:rPr>
              <a:t>Agenda Item 8:		</a:t>
            </a:r>
            <a:r>
              <a:rPr lang="en-US" sz="24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3600"/>
              </a:spcAft>
            </a:pPr>
            <a:r>
              <a:rPr lang="en-US" sz="24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BUSINESS</a:t>
            </a:r>
          </a:p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24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 authority to sign SFCJPA documents and disbursements in the absence of an Executive Director  </a:t>
            </a:r>
            <a:endParaRPr lang="en-US" sz="2400" b="1" dirty="0">
              <a:solidFill>
                <a:srgbClr val="005388"/>
              </a:solidFill>
              <a:latin typeface="Arial" panose="020B0604020202020204" pitchFamily="34" charset="0"/>
              <a:ea typeface="Times" pitchFamily="33" charset="0"/>
              <a:cs typeface="Arial" panose="020B0604020202020204" pitchFamily="34" charset="0"/>
            </a:endParaRPr>
          </a:p>
          <a:p>
            <a:pPr marL="460375" indent="-460375">
              <a:lnSpc>
                <a:spcPct val="110000"/>
              </a:lnSpc>
              <a:spcAft>
                <a:spcPts val="3000"/>
              </a:spcAft>
              <a:tabLst>
                <a:tab pos="450850" algn="l"/>
              </a:tabLst>
              <a:defRPr/>
            </a:pPr>
            <a:endParaRPr lang="en-US" sz="2400" b="1" dirty="0">
              <a:solidFill>
                <a:srgbClr val="005388"/>
              </a:solidFill>
              <a:latin typeface="Arial" panose="020B0604020202020204" pitchFamily="34" charset="0"/>
              <a:ea typeface="Times" pitchFamily="33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590A3-09B6-D041-943B-3542FB9F3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143" y="175991"/>
            <a:ext cx="6863551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2200" b="1" dirty="0">
                <a:solidFill>
                  <a:srgbClr val="F9FFE8"/>
                </a:solidFill>
                <a:latin typeface="Arial"/>
                <a:cs typeface="Arial"/>
              </a:rPr>
              <a:t>April 23, 2020    Board of Directors Meeting</a:t>
            </a:r>
          </a:p>
        </p:txBody>
      </p:sp>
    </p:spTree>
    <p:extLst>
      <p:ext uri="{BB962C8B-B14F-4D97-AF65-F5344CB8AC3E}">
        <p14:creationId xmlns:p14="http://schemas.microsoft.com/office/powerpoint/2010/main" val="36345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938365" y="163988"/>
            <a:ext cx="7624108" cy="56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n-US" sz="3000" b="1" dirty="0">
                <a:solidFill>
                  <a:srgbClr val="F9FFE8"/>
                </a:solidFill>
                <a:latin typeface="Arial"/>
                <a:ea typeface="Arial" pitchFamily="-111" charset="0"/>
                <a:cs typeface="Arial"/>
              </a:rPr>
              <a:t>NEXT BOARD MEETING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B1836C1-FC64-9F4D-B477-D9A8B94F6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06840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4800"/>
              </a:spcAft>
            </a:pPr>
            <a:r>
              <a:rPr lang="en-US" sz="4400" b="1" dirty="0">
                <a:solidFill>
                  <a:srgbClr val="8000DA"/>
                </a:solidFill>
                <a:effectLst/>
                <a:latin typeface="Arial"/>
                <a:ea typeface="Arial" pitchFamily="-111" charset="0"/>
                <a:cs typeface="Arial"/>
              </a:rPr>
              <a:t>May 28, 2020</a:t>
            </a:r>
            <a:endParaRPr lang="en-US" sz="4400" b="1" u="sng" dirty="0">
              <a:solidFill>
                <a:srgbClr val="8000DA"/>
              </a:solidFill>
              <a:effectLst/>
              <a:latin typeface="Arial"/>
              <a:ea typeface="Arial" pitchFamily="-111" charset="0"/>
              <a:cs typeface="Arial"/>
            </a:endParaRPr>
          </a:p>
          <a:p>
            <a:pPr algn="ctr">
              <a:spcAft>
                <a:spcPts val="4800"/>
              </a:spcAft>
            </a:pPr>
            <a:r>
              <a:rPr lang="en-US" sz="4400" b="1" dirty="0">
                <a:solidFill>
                  <a:srgbClr val="8000DA"/>
                </a:solidFill>
                <a:effectLst/>
                <a:latin typeface="Arial"/>
                <a:ea typeface="Arial" pitchFamily="-111" charset="0"/>
                <a:cs typeface="Arial"/>
              </a:rPr>
              <a:t> 3:30 p.m.</a:t>
            </a:r>
          </a:p>
          <a:p>
            <a:pPr algn="ctr">
              <a:spcAft>
                <a:spcPts val="4800"/>
              </a:spcAft>
            </a:pPr>
            <a:r>
              <a:rPr lang="en-US" sz="4400" b="1" dirty="0">
                <a:solidFill>
                  <a:srgbClr val="8000DA"/>
                </a:solidFill>
                <a:latin typeface="Arial"/>
                <a:ea typeface="Arial" pitchFamily="-111" charset="0"/>
                <a:cs typeface="Arial"/>
              </a:rPr>
              <a:t>Location TBD</a:t>
            </a:r>
            <a:endParaRPr lang="en-US" sz="4400" b="1" dirty="0">
              <a:solidFill>
                <a:srgbClr val="8000DA"/>
              </a:solidFill>
              <a:effectLst/>
              <a:latin typeface="Arial"/>
              <a:ea typeface="Arial" pitchFamily="-111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99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07003" y="2012736"/>
            <a:ext cx="7994859" cy="27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400" b="1" dirty="0">
                <a:solidFill>
                  <a:srgbClr val="005C94"/>
                </a:solidFill>
                <a:latin typeface="Arial"/>
                <a:ea typeface="Times" pitchFamily="33" charset="0"/>
                <a:cs typeface="Arial"/>
              </a:rPr>
              <a:t>Agenda Item 3:</a:t>
            </a:r>
          </a:p>
          <a:p>
            <a:pPr>
              <a:spcAft>
                <a:spcPts val="600"/>
              </a:spcAft>
            </a:pPr>
            <a:endParaRPr lang="en-US" sz="3400" b="1" dirty="0">
              <a:solidFill>
                <a:srgbClr val="005C94"/>
              </a:solidFill>
              <a:latin typeface="Arial"/>
              <a:ea typeface="Times" pitchFamily="33" charset="0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en-US" sz="2900" b="1" dirty="0">
                <a:solidFill>
                  <a:srgbClr val="005C94"/>
                </a:solidFill>
                <a:latin typeface="Arial"/>
                <a:ea typeface="Times" pitchFamily="33" charset="0"/>
                <a:cs typeface="Arial"/>
              </a:rPr>
              <a:t>APPROVAL OF BOARD MEETING MINUTES</a:t>
            </a: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rgbClr val="005C94"/>
              </a:solidFill>
              <a:latin typeface="Arial"/>
              <a:ea typeface="Times" pitchFamily="33" charset="0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5C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26, 2020 Regular Board meeting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C03AA-5592-854D-B7F6-AB6CF1A51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143" y="175991"/>
            <a:ext cx="6863551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2200" b="1" dirty="0">
                <a:solidFill>
                  <a:srgbClr val="F9FFE8"/>
                </a:solidFill>
                <a:latin typeface="Arial"/>
                <a:cs typeface="Arial"/>
              </a:rPr>
              <a:t>April 23, 2020    Board of Directors Meeting</a:t>
            </a:r>
          </a:p>
        </p:txBody>
      </p:sp>
    </p:spTree>
    <p:extLst>
      <p:ext uri="{BB962C8B-B14F-4D97-AF65-F5344CB8AC3E}">
        <p14:creationId xmlns:p14="http://schemas.microsoft.com/office/powerpoint/2010/main" val="421614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45707" y="1627906"/>
            <a:ext cx="7756425" cy="413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>
                <a:solidFill>
                  <a:srgbClr val="005C94"/>
                </a:solidFill>
                <a:latin typeface="Arial"/>
                <a:ea typeface="Times" pitchFamily="33" charset="0"/>
                <a:cs typeface="Arial"/>
              </a:rPr>
              <a:t>Agenda Item 4:</a:t>
            </a:r>
          </a:p>
          <a:p>
            <a:pPr>
              <a:spcAft>
                <a:spcPts val="600"/>
              </a:spcAft>
            </a:pPr>
            <a:endParaRPr lang="en-US" sz="3400">
              <a:solidFill>
                <a:srgbClr val="005C94"/>
              </a:solidFill>
              <a:latin typeface="Arial"/>
              <a:ea typeface="Times" pitchFamily="33" charset="0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3400" b="1">
                <a:solidFill>
                  <a:srgbClr val="005C94"/>
                </a:solidFill>
                <a:latin typeface="Arial"/>
                <a:ea typeface="Times" pitchFamily="33" charset="0"/>
                <a:cs typeface="Arial"/>
              </a:rPr>
              <a:t>PUBLIC COMMENT</a:t>
            </a:r>
          </a:p>
          <a:p>
            <a:pPr>
              <a:spcAft>
                <a:spcPts val="600"/>
              </a:spcAft>
            </a:pPr>
            <a:endParaRPr lang="en-US" sz="2000">
              <a:solidFill>
                <a:srgbClr val="005C94"/>
              </a:solidFill>
              <a:latin typeface="Arial"/>
              <a:ea typeface="Times" pitchFamily="33" charset="0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i="1">
                <a:solidFill>
                  <a:srgbClr val="005C94"/>
                </a:solidFill>
                <a:latin typeface="Arial"/>
                <a:cs typeface="Arial"/>
              </a:rPr>
              <a:t>Individuals may speak on any topic for up to three minutes; during any other Agenda item, individuals may speak for up to three minutes on the subject of that item.</a:t>
            </a:r>
            <a:r>
              <a:rPr lang="en-US" sz="2800">
                <a:solidFill>
                  <a:srgbClr val="005C94"/>
                </a:solidFill>
                <a:latin typeface="Arial"/>
                <a:cs typeface="Arial"/>
              </a:rPr>
              <a:t> </a:t>
            </a:r>
            <a:endParaRPr lang="en-US" sz="2800">
              <a:solidFill>
                <a:srgbClr val="005C94"/>
              </a:solidFill>
              <a:latin typeface="Arial"/>
              <a:ea typeface="Times" pitchFamily="33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90922-37C3-6140-8EB9-B710A4148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143" y="175991"/>
            <a:ext cx="6863551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2200" b="1" dirty="0">
                <a:solidFill>
                  <a:srgbClr val="F9FFE8"/>
                </a:solidFill>
                <a:latin typeface="Arial"/>
                <a:cs typeface="Arial"/>
              </a:rPr>
              <a:t>April 23, 2020    Board of Directors Meeting</a:t>
            </a:r>
          </a:p>
        </p:txBody>
      </p:sp>
    </p:spTree>
    <p:extLst>
      <p:ext uri="{BB962C8B-B14F-4D97-AF65-F5344CB8AC3E}">
        <p14:creationId xmlns:p14="http://schemas.microsoft.com/office/powerpoint/2010/main" val="219316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53735" y="1615652"/>
            <a:ext cx="8166193" cy="42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3600"/>
              </a:spcAft>
            </a:pPr>
            <a:r>
              <a:rPr lang="en-US" sz="2800" b="1" dirty="0">
                <a:solidFill>
                  <a:srgbClr val="005388"/>
                </a:solidFill>
                <a:latin typeface="Arial" panose="020B0604020202020204" pitchFamily="34" charset="0"/>
                <a:ea typeface="Times" pitchFamily="33" charset="0"/>
                <a:cs typeface="Arial" panose="020B0604020202020204" pitchFamily="34" charset="0"/>
              </a:rPr>
              <a:t>Agenda Item 5:</a:t>
            </a:r>
            <a:endParaRPr lang="en-US" sz="2200" b="1" dirty="0">
              <a:solidFill>
                <a:srgbClr val="005388"/>
              </a:solidFill>
              <a:latin typeface="Arial" panose="020B0604020202020204" pitchFamily="34" charset="0"/>
              <a:ea typeface="Times" pitchFamily="33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3600"/>
              </a:spcAft>
              <a:defRPr/>
            </a:pPr>
            <a:r>
              <a:rPr lang="en-US" sz="2200" b="1" dirty="0">
                <a:solidFill>
                  <a:srgbClr val="005388"/>
                </a:solidFill>
                <a:latin typeface="Arial" panose="020B0604020202020204" pitchFamily="34" charset="0"/>
                <a:ea typeface="Times" pitchFamily="-111" charset="0"/>
                <a:cs typeface="Arial" panose="020B0604020202020204" pitchFamily="34" charset="0"/>
              </a:rPr>
              <a:t>REGULAR BUSINESS – EXECUTIVE DIRECTOR’S REPORT</a:t>
            </a:r>
            <a:endParaRPr lang="en-US" sz="2200" b="1" dirty="0">
              <a:solidFill>
                <a:srgbClr val="005388"/>
              </a:solidFill>
              <a:latin typeface="Arial" panose="020B0604020202020204" pitchFamily="34" charset="0"/>
              <a:ea typeface="Times" pitchFamily="33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0000"/>
              </a:lnSpc>
              <a:spcAft>
                <a:spcPts val="600"/>
              </a:spcAft>
              <a:buAutoNum type="alphaLcPeriod"/>
              <a:tabLst>
                <a:tab pos="447675" algn="l"/>
              </a:tabLst>
            </a:pPr>
            <a:r>
              <a:rPr lang="en-US" sz="28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approving the proposed         Fiscal Year 2020-21 Operating Budget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tabLst>
                <a:tab pos="447675" algn="l"/>
              </a:tabLst>
            </a:pPr>
            <a:endParaRPr lang="en-US" sz="2500" b="1" dirty="0">
              <a:solidFill>
                <a:srgbClr val="005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47675" algn="l"/>
              </a:tabLst>
            </a:pPr>
            <a:r>
              <a:rPr lang="en-US" sz="2500" b="1" u="sng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Board action</a:t>
            </a:r>
            <a:r>
              <a:rPr lang="en-US" sz="25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approve Fiscal Year 2020-21 Operating Budget of revenues and expenses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AC8DD-8753-6542-BE71-326527DE7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143" y="175991"/>
            <a:ext cx="6863551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2200" b="1" dirty="0">
                <a:solidFill>
                  <a:srgbClr val="F9FFE8"/>
                </a:solidFill>
                <a:latin typeface="Arial"/>
                <a:cs typeface="Arial"/>
              </a:rPr>
              <a:t>April 23, 2020    Board of Directors Meeting</a:t>
            </a:r>
          </a:p>
        </p:txBody>
      </p:sp>
    </p:spTree>
    <p:extLst>
      <p:ext uri="{BB962C8B-B14F-4D97-AF65-F5344CB8AC3E}">
        <p14:creationId xmlns:p14="http://schemas.microsoft.com/office/powerpoint/2010/main" val="3362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372BEB-2B3D-0A47-B56B-928A84728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333" y="45002"/>
            <a:ext cx="3776447" cy="73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900" b="1" u="sng" dirty="0">
                <a:solidFill>
                  <a:srgbClr val="F9FFE8"/>
                </a:solidFill>
                <a:latin typeface="Arial"/>
                <a:cs typeface="Arial"/>
              </a:rPr>
              <a:t>Proposed</a:t>
            </a:r>
            <a:r>
              <a:rPr lang="en-US" sz="1900" b="1" dirty="0">
                <a:solidFill>
                  <a:srgbClr val="F9FFE8"/>
                </a:solidFill>
                <a:latin typeface="Arial"/>
                <a:cs typeface="Arial"/>
              </a:rPr>
              <a:t> </a:t>
            </a:r>
            <a:r>
              <a:rPr lang="en-US" sz="19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2020-21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19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Budget Highlights</a:t>
            </a:r>
            <a:r>
              <a:rPr lang="en-US" sz="1900" b="1" dirty="0">
                <a:solidFill>
                  <a:srgbClr val="F9FFE8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F7652-F08B-C54D-AFFA-5A5C445A9DC4}"/>
              </a:ext>
            </a:extLst>
          </p:cNvPr>
          <p:cNvSpPr txBox="1"/>
          <p:nvPr/>
        </p:nvSpPr>
        <p:spPr>
          <a:xfrm>
            <a:off x="-488" y="880497"/>
            <a:ext cx="9144000" cy="5950347"/>
          </a:xfrm>
          <a:prstGeom prst="rect">
            <a:avLst/>
          </a:prstGeom>
          <a:solidFill>
            <a:srgbClr val="007AC4"/>
          </a:solidFill>
        </p:spPr>
        <p:txBody>
          <a:bodyPr wrap="square" lIns="182880" rIns="3931920" bIns="182880" rtlCol="0">
            <a:spAutoFit/>
          </a:bodyPr>
          <a:lstStyle/>
          <a:p>
            <a:pPr marL="26988">
              <a:spcAft>
                <a:spcPts val="400"/>
              </a:spcAft>
            </a:pPr>
            <a:r>
              <a:rPr lang="en-US" sz="1600" b="1" u="sng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  <a:endParaRPr lang="en-US" sz="1700" b="1" dirty="0">
              <a:solidFill>
                <a:srgbClr val="F9FF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indent="-106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i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time for upstream of Hwy. 101 project – </a:t>
            </a:r>
            <a:r>
              <a:rPr lang="en-US" sz="17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$400,000 for EIR for FEMA 100-yr protection, $31,500 arborist for City permits – $86K/agency</a:t>
            </a:r>
          </a:p>
          <a:p>
            <a:pPr marL="120650" indent="-106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Legal: $150,000 for normal costs, EIR lawsuit  and detention basin EIR</a:t>
            </a:r>
          </a:p>
          <a:p>
            <a:pPr marL="120650" indent="-106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salary adjustment for staff</a:t>
            </a:r>
          </a:p>
          <a:p>
            <a:pPr marL="120650" indent="-106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 non-salary increase in personnel costs, 12% admin increase for IT &amp; liability insurance </a:t>
            </a:r>
          </a:p>
          <a:p>
            <a:pPr marL="26988">
              <a:spcAft>
                <a:spcPts val="400"/>
              </a:spcAft>
            </a:pPr>
            <a:r>
              <a:rPr lang="en-US" sz="1700" b="1" u="sng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</a:t>
            </a:r>
          </a:p>
          <a:p>
            <a:pPr marL="150813" indent="-1508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Member Agency contribution increase from $185K to $313K. ($128K increase = $86K for projects + $22K legal + $20K all other costs)</a:t>
            </a:r>
          </a:p>
          <a:p>
            <a:pPr marL="120650" indent="-106363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overhead: $65,000. Remaining = $120,000</a:t>
            </a:r>
          </a:p>
          <a:p>
            <a:pPr marL="14287">
              <a:spcAft>
                <a:spcPts val="2000"/>
              </a:spcAft>
            </a:pPr>
            <a:r>
              <a:rPr lang="en-US" sz="17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end of FY20-21, reserves would equal about 17% of annual budget, or $200,000, a reduction of about $80,000 from 7/1/20. Policy on reserves recommended in 2010, but never approved.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229E4-2915-B046-AA1B-F2429414D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12" y="159420"/>
            <a:ext cx="3740160" cy="65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48024E6-9117-344B-959D-E1BA27F6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68" y="12032"/>
            <a:ext cx="7568465" cy="799782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SFCJPA Operating Reserves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7E72F-313B-4949-85FC-DCD24D96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61" y="1177460"/>
            <a:ext cx="8472269" cy="5233850"/>
          </a:xfrm>
        </p:spPr>
        <p:txBody>
          <a:bodyPr>
            <a:noAutofit/>
          </a:bodyPr>
          <a:lstStyle/>
          <a:p>
            <a:pPr marL="114300" lvl="0" indent="0">
              <a:lnSpc>
                <a:spcPct val="103000"/>
              </a:lnSpc>
              <a:spcBef>
                <a:spcPts val="0"/>
              </a:spcBef>
              <a:buNone/>
              <a:tabLst>
                <a:tab pos="2163763" algn="l"/>
                <a:tab pos="4683125" algn="l"/>
                <a:tab pos="6562725" algn="l"/>
              </a:tabLst>
            </a:pPr>
            <a:r>
              <a:rPr lang="en-US" sz="1900" b="1" u="sng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</a:t>
            </a: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b="1" u="sng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Approved</a:t>
            </a: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b="1" u="sng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Reserves</a:t>
            </a: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900" b="1" u="sng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Budget</a:t>
            </a:r>
          </a:p>
          <a:p>
            <a:pPr marL="0" lvl="0" indent="0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tabLst>
                <a:tab pos="2622550" algn="l"/>
                <a:tab pos="4735513" algn="l"/>
                <a:tab pos="6677025" algn="l"/>
              </a:tabLst>
            </a:pP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b="1" u="sng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900" b="1" u="sng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900" b="1" u="sng" dirty="0">
              <a:solidFill>
                <a:srgbClr val="005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290513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tabLst>
                <a:tab pos="2393950" algn="l"/>
                <a:tab pos="4735513" algn="l"/>
                <a:tab pos="7026275" algn="l"/>
              </a:tabLst>
            </a:pP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2013-14	$620,000	$93,000	15.0%</a:t>
            </a:r>
          </a:p>
          <a:p>
            <a:pPr marL="0" lvl="0" indent="290513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tabLst>
                <a:tab pos="2393950" algn="l"/>
                <a:tab pos="4735513" algn="l"/>
                <a:tab pos="7026275" algn="l"/>
              </a:tabLst>
            </a:pP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2014-15	$667,000	$93,000	13.9%</a:t>
            </a:r>
          </a:p>
          <a:p>
            <a:pPr marL="0" lvl="0" indent="290513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tabLst>
                <a:tab pos="2393950" algn="l"/>
                <a:tab pos="4735513" algn="l"/>
                <a:tab pos="7026275" algn="l"/>
              </a:tabLst>
            </a:pP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2015-16	$877,000	$93,000	10.6%</a:t>
            </a:r>
          </a:p>
          <a:p>
            <a:pPr marL="0" lvl="0" indent="290513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tabLst>
                <a:tab pos="2393950" algn="l"/>
                <a:tab pos="4735513" algn="l"/>
                <a:tab pos="7026275" algn="l"/>
              </a:tabLst>
            </a:pP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2016-17	$892,000	$170,000	19.0%</a:t>
            </a:r>
          </a:p>
          <a:p>
            <a:pPr marL="0" lvl="0" indent="290513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tabLst>
                <a:tab pos="2393950" algn="l"/>
                <a:tab pos="4735513" algn="l"/>
                <a:tab pos="7026275" algn="l"/>
              </a:tabLst>
            </a:pP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2017-18	$941,000	$170,000	18.0%</a:t>
            </a:r>
          </a:p>
          <a:p>
            <a:pPr marL="0" lvl="0" indent="290513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tabLst>
                <a:tab pos="2393950" algn="l"/>
                <a:tab pos="4735513" algn="l"/>
                <a:tab pos="7026275" algn="l"/>
              </a:tabLst>
            </a:pP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2018-19	$984,000	$180,000	18.2%</a:t>
            </a:r>
          </a:p>
          <a:p>
            <a:pPr marL="0" lvl="0" indent="290513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tabLst>
                <a:tab pos="2393950" algn="l"/>
                <a:tab pos="4735513" algn="l"/>
                <a:tab pos="7026275" algn="l"/>
              </a:tabLst>
            </a:pP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	$1,043,000	$185,000	17.7%</a:t>
            </a:r>
          </a:p>
          <a:p>
            <a:pPr marL="0" lvl="0" indent="290513">
              <a:lnSpc>
                <a:spcPct val="103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2393950" algn="l"/>
                <a:tab pos="4735513" algn="l"/>
                <a:tab pos="7026275" algn="l"/>
              </a:tabLst>
            </a:pPr>
            <a:r>
              <a:rPr lang="en-US" sz="19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2020-21	$1,201,000*	$200,000	16.6%</a:t>
            </a:r>
          </a:p>
          <a:p>
            <a:pPr marL="0" lvl="0" indent="0">
              <a:lnSpc>
                <a:spcPct val="103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1882775" algn="l"/>
                <a:tab pos="3995738" algn="l"/>
                <a:tab pos="6677025" algn="l"/>
              </a:tabLst>
            </a:pPr>
            <a:r>
              <a:rPr lang="en-US" sz="18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April 23, 2020 proposed budget, not including one-time expenses</a:t>
            </a:r>
          </a:p>
        </p:txBody>
      </p:sp>
    </p:spTree>
    <p:extLst>
      <p:ext uri="{BB962C8B-B14F-4D97-AF65-F5344CB8AC3E}">
        <p14:creationId xmlns:p14="http://schemas.microsoft.com/office/powerpoint/2010/main" val="261911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76816" y="1522928"/>
            <a:ext cx="8373270" cy="43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en-US" sz="2800" b="1" dirty="0">
                <a:solidFill>
                  <a:srgbClr val="005388"/>
                </a:solidFill>
                <a:latin typeface="Arial" panose="020B0604020202020204" pitchFamily="34" charset="0"/>
                <a:ea typeface="Times" pitchFamily="33" charset="0"/>
                <a:cs typeface="Arial" panose="020B0604020202020204" pitchFamily="34" charset="0"/>
              </a:rPr>
              <a:t>Agenda Item 5:</a:t>
            </a:r>
            <a:endParaRPr lang="en-US" sz="2200" b="1" dirty="0">
              <a:solidFill>
                <a:srgbClr val="005388"/>
              </a:solidFill>
              <a:latin typeface="Arial" panose="020B0604020202020204" pitchFamily="34" charset="0"/>
              <a:ea typeface="Times" pitchFamily="33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3500"/>
              </a:spcAft>
              <a:defRPr/>
            </a:pPr>
            <a:r>
              <a:rPr lang="en-US" sz="2200" b="1" dirty="0">
                <a:solidFill>
                  <a:srgbClr val="005388"/>
                </a:solidFill>
                <a:latin typeface="Arial" panose="020B0604020202020204" pitchFamily="34" charset="0"/>
                <a:ea typeface="Times" pitchFamily="-111" charset="0"/>
                <a:cs typeface="Arial" panose="020B0604020202020204" pitchFamily="34" charset="0"/>
              </a:rPr>
              <a:t>REGULAR BUSINESS – EXECUTIVE DIRECTOR’S REPORT</a:t>
            </a:r>
            <a:endParaRPr lang="en-US" sz="2200" b="1" dirty="0">
              <a:solidFill>
                <a:srgbClr val="005388"/>
              </a:solidFill>
              <a:latin typeface="Arial" panose="020B0604020202020204" pitchFamily="34" charset="0"/>
              <a:ea typeface="Times" pitchFamily="33" charset="0"/>
              <a:cs typeface="Arial" panose="020B0604020202020204" pitchFamily="34" charset="0"/>
            </a:endParaRPr>
          </a:p>
          <a:p>
            <a:pPr marL="523875" lvl="0" indent="-514350">
              <a:lnSpc>
                <a:spcPct val="120000"/>
              </a:lnSpc>
              <a:spcAft>
                <a:spcPts val="3000"/>
              </a:spcAft>
              <a:buAutoNum type="alphaLcPeriod" startAt="2"/>
            </a:pPr>
            <a:r>
              <a:rPr lang="en-US" sz="23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of Highway 101 Project: Consider authorizing the Executive Director to execute a contract with Environmental Science Associates to develop a Mitigation and Monitoring Plan, restoration elements of the civil design, and a landscape design that are supported by regulatory agencies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611EE-C549-7B47-97B1-7C425D3B0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143" y="175991"/>
            <a:ext cx="6863551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2200" b="1" dirty="0">
                <a:solidFill>
                  <a:srgbClr val="F9FFE8"/>
                </a:solidFill>
                <a:latin typeface="Arial"/>
                <a:cs typeface="Arial"/>
              </a:rPr>
              <a:t>April 23, 2020    Board of Directors Meeting</a:t>
            </a:r>
          </a:p>
        </p:txBody>
      </p:sp>
    </p:spTree>
    <p:extLst>
      <p:ext uri="{BB962C8B-B14F-4D97-AF65-F5344CB8AC3E}">
        <p14:creationId xmlns:p14="http://schemas.microsoft.com/office/powerpoint/2010/main" val="234924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A7F0-BC5D-7043-A18F-8CE507AA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" y="21020"/>
            <a:ext cx="7750084" cy="79978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9FF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of the proposed contract with ESA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E0427-9900-9740-94DA-E49DBFD6C1CB}"/>
              </a:ext>
            </a:extLst>
          </p:cNvPr>
          <p:cNvSpPr txBox="1"/>
          <p:nvPr/>
        </p:nvSpPr>
        <p:spPr>
          <a:xfrm>
            <a:off x="617470" y="1383968"/>
            <a:ext cx="8058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b="1" dirty="0">
                <a:solidFill>
                  <a:srgbClr val="005388"/>
                </a:solidFill>
                <a:latin typeface="Arial"/>
                <a:cs typeface="Arial"/>
              </a:rPr>
              <a:t>PURPOSE: </a:t>
            </a:r>
            <a:r>
              <a:rPr lang="en-US" sz="20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Enables development of key requirements of environmental permit applications: a Mitigation and Monitoring Plan, restoration elements of the civil design, and a landscape design for creek bank planting</a:t>
            </a:r>
            <a:r>
              <a:rPr lang="en-US" sz="2000" b="1" dirty="0">
                <a:solidFill>
                  <a:srgbClr val="005388"/>
                </a:solidFill>
                <a:latin typeface="Arial"/>
                <a:cs typeface="Arial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en-US" sz="2000" b="1" dirty="0">
                <a:solidFill>
                  <a:srgbClr val="005388"/>
                </a:solidFill>
                <a:latin typeface="Arial"/>
                <a:cs typeface="Arial"/>
              </a:rPr>
              <a:t>SCOPE OF WORK:</a:t>
            </a:r>
          </a:p>
          <a:p>
            <a:pPr>
              <a:spcAft>
                <a:spcPts val="2400"/>
              </a:spcAft>
            </a:pPr>
            <a:r>
              <a:rPr lang="en-US" sz="2000" b="1" dirty="0">
                <a:solidFill>
                  <a:srgbClr val="005388"/>
                </a:solidFill>
                <a:latin typeface="Arial"/>
                <a:cs typeface="Arial"/>
              </a:rPr>
              <a:t>BUDGET:  $99,500, paid for out of a funding agreement between the SFCJPA and Valley Water for Upstream of Highway 101 project environmental documentation</a:t>
            </a:r>
          </a:p>
          <a:p>
            <a:pPr>
              <a:spcAft>
                <a:spcPts val="2400"/>
              </a:spcAft>
            </a:pPr>
            <a:r>
              <a:rPr lang="en-US" sz="2000" b="1" dirty="0">
                <a:solidFill>
                  <a:srgbClr val="005388"/>
                </a:solidFill>
                <a:latin typeface="Arial"/>
                <a:cs typeface="Arial"/>
              </a:rPr>
              <a:t>SCHEDULE: </a:t>
            </a:r>
          </a:p>
        </p:txBody>
      </p:sp>
    </p:spTree>
    <p:extLst>
      <p:ext uri="{BB962C8B-B14F-4D97-AF65-F5344CB8AC3E}">
        <p14:creationId xmlns:p14="http://schemas.microsoft.com/office/powerpoint/2010/main" val="270610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78580" y="1927668"/>
            <a:ext cx="8173534" cy="34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800" b="1" dirty="0">
                <a:solidFill>
                  <a:srgbClr val="005388"/>
                </a:solidFill>
                <a:latin typeface="Arial" panose="020B0604020202020204" pitchFamily="34" charset="0"/>
                <a:ea typeface="Times" pitchFamily="33" charset="0"/>
                <a:cs typeface="Arial" panose="020B0604020202020204" pitchFamily="34" charset="0"/>
              </a:rPr>
              <a:t>Agenda Item 5: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en-US" sz="2200" b="1" dirty="0">
              <a:solidFill>
                <a:srgbClr val="005388"/>
              </a:solidFill>
              <a:latin typeface="Arial" panose="020B0604020202020204" pitchFamily="34" charset="0"/>
              <a:ea typeface="Times" pitchFamily="33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  <a:defRPr/>
            </a:pPr>
            <a:r>
              <a:rPr lang="en-US" sz="2200" b="1" dirty="0">
                <a:solidFill>
                  <a:srgbClr val="005388"/>
                </a:solidFill>
                <a:latin typeface="Arial" panose="020B0604020202020204" pitchFamily="34" charset="0"/>
                <a:ea typeface="Times" pitchFamily="-111" charset="0"/>
                <a:cs typeface="Arial" panose="020B0604020202020204" pitchFamily="34" charset="0"/>
              </a:rPr>
              <a:t>REGULAR BUSINESS – EXECUTIVE DIRECTOR’S REPORT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en-US" sz="2200" b="1" dirty="0">
              <a:solidFill>
                <a:srgbClr val="005388"/>
              </a:solidFill>
              <a:latin typeface="Arial" panose="020B0604020202020204" pitchFamily="34" charset="0"/>
              <a:ea typeface="Times" pitchFamily="33" charset="0"/>
              <a:cs typeface="Arial" panose="020B0604020202020204" pitchFamily="34" charset="0"/>
            </a:endParaRPr>
          </a:p>
          <a:p>
            <a:pPr marL="458788" lvl="0" indent="-449263">
              <a:lnSpc>
                <a:spcPct val="130000"/>
              </a:lnSpc>
              <a:spcAft>
                <a:spcPts val="100"/>
              </a:spcAft>
            </a:pPr>
            <a:r>
              <a:rPr lang="en-US" sz="2300" b="1" dirty="0">
                <a:solidFill>
                  <a:srgbClr val="005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	Consider approving Resolution 20.4.23 of the Board of Directors adopting the 2019 Update to the Bay Area Integrated Regional Water Management (IRWM)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9F703-7B6C-BC46-89AC-60D7232A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143" y="175991"/>
            <a:ext cx="6863551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2200" b="1" dirty="0">
                <a:solidFill>
                  <a:srgbClr val="F9FFE8"/>
                </a:solidFill>
                <a:latin typeface="Arial"/>
                <a:cs typeface="Arial"/>
              </a:rPr>
              <a:t>April 23, 2020    Board of Directors Meeting</a:t>
            </a:r>
          </a:p>
        </p:txBody>
      </p:sp>
    </p:spTree>
    <p:extLst>
      <p:ext uri="{BB962C8B-B14F-4D97-AF65-F5344CB8AC3E}">
        <p14:creationId xmlns:p14="http://schemas.microsoft.com/office/powerpoint/2010/main" val="3258121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ight gre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51873</TotalTime>
  <Words>706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Adobe Garamond Pro</vt:lpstr>
      <vt:lpstr>Arial</vt:lpstr>
      <vt:lpstr>Calibri</vt:lpstr>
      <vt:lpstr>Myriad Pro</vt:lpstr>
      <vt:lpstr>Office Theme</vt:lpstr>
      <vt:lpstr>San Francisquito Creek</vt:lpstr>
      <vt:lpstr>PowerPoint Presentation</vt:lpstr>
      <vt:lpstr>PowerPoint Presentation</vt:lpstr>
      <vt:lpstr>PowerPoint Presentation</vt:lpstr>
      <vt:lpstr>PowerPoint Presentation</vt:lpstr>
      <vt:lpstr>SFCJPA Operating Reserves</vt:lpstr>
      <vt:lpstr>PowerPoint Presentation</vt:lpstr>
      <vt:lpstr>Highlights of the proposed contract with 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Barnard</dc:creator>
  <cp:lastModifiedBy>Tess Byler</cp:lastModifiedBy>
  <cp:revision>2146</cp:revision>
  <cp:lastPrinted>2020-03-26T20:57:14Z</cp:lastPrinted>
  <dcterms:created xsi:type="dcterms:W3CDTF">2013-04-19T21:09:29Z</dcterms:created>
  <dcterms:modified xsi:type="dcterms:W3CDTF">2020-04-23T19:03:55Z</dcterms:modified>
</cp:coreProperties>
</file>