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handoutMasterIdLst>
    <p:handoutMasterId r:id="rId18"/>
  </p:handoutMasterIdLst>
  <p:sldIdLst>
    <p:sldId id="401" r:id="rId2"/>
    <p:sldId id="1508" r:id="rId3"/>
    <p:sldId id="667" r:id="rId4"/>
    <p:sldId id="1282" r:id="rId5"/>
    <p:sldId id="836" r:id="rId6"/>
    <p:sldId id="1541" r:id="rId7"/>
    <p:sldId id="1535" r:id="rId8"/>
    <p:sldId id="1543" r:id="rId9"/>
    <p:sldId id="1537" r:id="rId10"/>
    <p:sldId id="1542" r:id="rId11"/>
    <p:sldId id="1527" r:id="rId12"/>
    <p:sldId id="724" r:id="rId13"/>
    <p:sldId id="1540" r:id="rId14"/>
    <p:sldId id="1539" r:id="rId15"/>
    <p:sldId id="708"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8"/>
    <a:srgbClr val="F9FFE8"/>
    <a:srgbClr val="ED47EE"/>
    <a:srgbClr val="FF4DFF"/>
    <a:srgbClr val="AD0505"/>
    <a:srgbClr val="005C94"/>
    <a:srgbClr val="0065A2"/>
    <a:srgbClr val="FF9D22"/>
    <a:srgbClr val="0D9044"/>
    <a:srgbClr val="62C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7" autoAdjust="0"/>
    <p:restoredTop sz="96291" autoAdjust="0"/>
  </p:normalViewPr>
  <p:slideViewPr>
    <p:cSldViewPr snapToGrid="0" snapToObjects="1">
      <p:cViewPr varScale="1">
        <p:scale>
          <a:sx n="117" d="100"/>
          <a:sy n="117" d="100"/>
        </p:scale>
        <p:origin x="19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2408" y="1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B919261-61B9-F342-A484-934D488CF7B4}" type="datetimeFigureOut">
              <a:rPr lang="en-US" smtClean="0"/>
              <a:t>2/27/20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67D18D-3423-BD4B-8829-7E905C24449D}" type="slidenum">
              <a:rPr lang="en-US" smtClean="0"/>
              <a:t>‹#›</a:t>
            </a:fld>
            <a:endParaRPr lang="en-US"/>
          </a:p>
        </p:txBody>
      </p:sp>
    </p:spTree>
    <p:extLst>
      <p:ext uri="{BB962C8B-B14F-4D97-AF65-F5344CB8AC3E}">
        <p14:creationId xmlns:p14="http://schemas.microsoft.com/office/powerpoint/2010/main" val="671099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A86D388-1CA4-4906-BC30-39BC6DC4037D}" type="datetimeFigureOut">
              <a:rPr lang="en-US" smtClean="0"/>
              <a:t>2/27/20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009288-9EBE-4C86-9648-3E126CD14F73}" type="slidenum">
              <a:rPr lang="en-US" smtClean="0"/>
              <a:t>‹#›</a:t>
            </a:fld>
            <a:endParaRPr lang="en-US"/>
          </a:p>
        </p:txBody>
      </p:sp>
    </p:spTree>
    <p:extLst>
      <p:ext uri="{BB962C8B-B14F-4D97-AF65-F5344CB8AC3E}">
        <p14:creationId xmlns:p14="http://schemas.microsoft.com/office/powerpoint/2010/main" val="73986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44C91C-322F-1244-96E2-BC5480A39630}"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15381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44C91C-322F-1244-96E2-BC5480A39630}"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54065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44C91C-322F-1244-96E2-BC5480A39630}"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363947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44C91C-322F-1244-96E2-BC5480A39630}"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422086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44C91C-322F-1244-96E2-BC5480A39630}" type="datetimeFigureOut">
              <a:rPr lang="en-US" smtClean="0"/>
              <a:t>2/27/20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355150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44C91C-322F-1244-96E2-BC5480A39630}"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8805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44C91C-322F-1244-96E2-BC5480A39630}" type="datetimeFigureOut">
              <a:rPr lang="en-US" smtClean="0"/>
              <a:t>2/27/20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6142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44C91C-322F-1244-96E2-BC5480A39630}" type="datetimeFigureOut">
              <a:rPr lang="en-US" smtClean="0"/>
              <a:t>2/27/20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349128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91C-322F-1244-96E2-BC5480A39630}" type="datetimeFigureOut">
              <a:rPr lang="en-US" smtClean="0"/>
              <a:t>2/27/20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259633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44C91C-322F-1244-96E2-BC5480A39630}"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44672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44C91C-322F-1244-96E2-BC5480A39630}" type="datetimeFigureOut">
              <a:rPr lang="en-US" smtClean="0"/>
              <a:t>2/27/20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4FF2B-B851-174E-ABAC-0F55DE58954F}" type="slidenum">
              <a:rPr lang="en-US" smtClean="0"/>
              <a:t>‹#›</a:t>
            </a:fld>
            <a:endParaRPr lang="en-US"/>
          </a:p>
        </p:txBody>
      </p:sp>
    </p:spTree>
    <p:extLst>
      <p:ext uri="{BB962C8B-B14F-4D97-AF65-F5344CB8AC3E}">
        <p14:creationId xmlns:p14="http://schemas.microsoft.com/office/powerpoint/2010/main" val="12139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4C91C-322F-1244-96E2-BC5480A39630}" type="datetimeFigureOut">
              <a:rPr lang="en-US" smtClean="0"/>
              <a:t>2/27/20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4FF2B-B851-174E-ABAC-0F55DE58954F}" type="slidenum">
              <a:rPr lang="en-US" smtClean="0"/>
              <a:t>‹#›</a:t>
            </a:fld>
            <a:endParaRPr lang="en-US"/>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37056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477" y="141923"/>
            <a:ext cx="4387503" cy="332891"/>
          </a:xfrm>
        </p:spPr>
        <p:txBody>
          <a:bodyPr>
            <a:noAutofit/>
          </a:bodyPr>
          <a:lstStyle/>
          <a:p>
            <a:pPr algn="l"/>
            <a:r>
              <a:rPr lang="en-US" sz="2200" b="1" cap="all" dirty="0">
                <a:solidFill>
                  <a:schemeClr val="bg1"/>
                </a:solidFill>
                <a:latin typeface="Adobe Garamond Pro" pitchFamily="18" charset="0"/>
              </a:rPr>
              <a:t>San </a:t>
            </a:r>
            <a:r>
              <a:rPr lang="en-US" sz="2200" b="1" cap="all" dirty="0" err="1">
                <a:solidFill>
                  <a:schemeClr val="bg1"/>
                </a:solidFill>
                <a:latin typeface="Adobe Garamond Pro" pitchFamily="18" charset="0"/>
              </a:rPr>
              <a:t>Francisquito</a:t>
            </a:r>
            <a:r>
              <a:rPr lang="en-US" sz="2200" b="1" cap="all">
                <a:solidFill>
                  <a:schemeClr val="bg1"/>
                </a:solidFill>
                <a:latin typeface="Adobe Garamond Pro" pitchFamily="18" charset="0"/>
              </a:rPr>
              <a:t> Creek</a:t>
            </a:r>
          </a:p>
        </p:txBody>
      </p:sp>
      <p:sp>
        <p:nvSpPr>
          <p:cNvPr id="3" name="Subtitle 2"/>
          <p:cNvSpPr>
            <a:spLocks noGrp="1"/>
          </p:cNvSpPr>
          <p:nvPr>
            <p:ph type="subTitle" idx="1"/>
          </p:nvPr>
        </p:nvSpPr>
        <p:spPr>
          <a:xfrm>
            <a:off x="923238" y="427252"/>
            <a:ext cx="3719318" cy="385272"/>
          </a:xfrm>
        </p:spPr>
        <p:txBody>
          <a:bodyPr>
            <a:noAutofit/>
          </a:bodyPr>
          <a:lstStyle/>
          <a:p>
            <a:pPr algn="l"/>
            <a:r>
              <a:rPr lang="en-US" sz="1400" b="1" spc="390">
                <a:solidFill>
                  <a:schemeClr val="bg1"/>
                </a:solidFill>
                <a:latin typeface="Myriad Pro" pitchFamily="34" charset="0"/>
              </a:rPr>
              <a:t>JOINT POWERS AUTHORITY</a:t>
            </a:r>
          </a:p>
        </p:txBody>
      </p:sp>
      <p:sp>
        <p:nvSpPr>
          <p:cNvPr id="4" name="Subtitle 2"/>
          <p:cNvSpPr txBox="1">
            <a:spLocks/>
          </p:cNvSpPr>
          <p:nvPr/>
        </p:nvSpPr>
        <p:spPr>
          <a:xfrm>
            <a:off x="6745111" y="226046"/>
            <a:ext cx="2217501" cy="4317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spc="370">
                <a:solidFill>
                  <a:srgbClr val="F9FFE8"/>
                </a:solidFill>
                <a:latin typeface="Myriad Pro" pitchFamily="34" charset="0"/>
              </a:rPr>
              <a:t>SFCJPA.ORG</a:t>
            </a:r>
          </a:p>
        </p:txBody>
      </p:sp>
      <p:sp>
        <p:nvSpPr>
          <p:cNvPr id="6" name="Rectangle 5"/>
          <p:cNvSpPr/>
          <p:nvPr/>
        </p:nvSpPr>
        <p:spPr>
          <a:xfrm>
            <a:off x="0" y="862390"/>
            <a:ext cx="9144000" cy="60350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4CC7FB-BEF2-BA49-941E-EFDC1AD0089E}"/>
              </a:ext>
            </a:extLst>
          </p:cNvPr>
          <p:cNvSpPr txBox="1"/>
          <p:nvPr/>
        </p:nvSpPr>
        <p:spPr>
          <a:xfrm>
            <a:off x="2111829" y="899757"/>
            <a:ext cx="4920342" cy="784895"/>
          </a:xfrm>
          <a:prstGeom prst="rect">
            <a:avLst/>
          </a:prstGeom>
          <a:solidFill>
            <a:schemeClr val="bg1">
              <a:alpha val="53000"/>
            </a:schemeClr>
          </a:solidFill>
        </p:spPr>
        <p:txBody>
          <a:bodyPr wrap="square" rtlCol="0">
            <a:spAutoFit/>
          </a:bodyPr>
          <a:lstStyle/>
          <a:p>
            <a:pPr algn="ctr">
              <a:lnSpc>
                <a:spcPct val="110000"/>
              </a:lnSpc>
            </a:pPr>
            <a:r>
              <a:rPr lang="en-US" sz="1400" b="1" dirty="0">
                <a:solidFill>
                  <a:srgbClr val="C00000"/>
                </a:solidFill>
                <a:latin typeface="Arial"/>
                <a:cs typeface="Arial"/>
              </a:rPr>
              <a:t>SPECIAL</a:t>
            </a:r>
            <a:r>
              <a:rPr lang="en-US" sz="1400" b="1" dirty="0">
                <a:latin typeface="Arial"/>
                <a:cs typeface="Arial"/>
              </a:rPr>
              <a:t> BOARD OF DIRECTORS MEETING</a:t>
            </a:r>
            <a:endParaRPr lang="en-US" sz="1400" dirty="0">
              <a:latin typeface="Arial"/>
              <a:cs typeface="Arial"/>
            </a:endParaRPr>
          </a:p>
          <a:p>
            <a:pPr algn="ctr">
              <a:lnSpc>
                <a:spcPct val="110000"/>
              </a:lnSpc>
            </a:pPr>
            <a:r>
              <a:rPr lang="en-US" sz="1400" b="1" dirty="0">
                <a:latin typeface="Arial"/>
                <a:cs typeface="Arial"/>
              </a:rPr>
              <a:t>East Palo Alto City Council Chambers</a:t>
            </a:r>
            <a:endParaRPr lang="en-US" sz="1400" dirty="0">
              <a:latin typeface="Arial"/>
              <a:cs typeface="Arial"/>
            </a:endParaRPr>
          </a:p>
          <a:p>
            <a:pPr algn="ctr">
              <a:lnSpc>
                <a:spcPct val="110000"/>
              </a:lnSpc>
            </a:pPr>
            <a:r>
              <a:rPr lang="en-US" sz="1400" b="1" dirty="0">
                <a:latin typeface="Arial"/>
                <a:cs typeface="Arial"/>
              </a:rPr>
              <a:t>February 27, 2020 at </a:t>
            </a:r>
            <a:r>
              <a:rPr lang="en-US" sz="1400" b="1" dirty="0">
                <a:solidFill>
                  <a:srgbClr val="C00000"/>
                </a:solidFill>
                <a:latin typeface="Arial"/>
                <a:cs typeface="Arial"/>
              </a:rPr>
              <a:t>2:30</a:t>
            </a:r>
            <a:r>
              <a:rPr lang="en-US" sz="1400" b="1" dirty="0">
                <a:latin typeface="Arial"/>
                <a:cs typeface="Arial"/>
              </a:rPr>
              <a:t> p.m.</a:t>
            </a:r>
            <a:r>
              <a:rPr lang="en-US" sz="1400" dirty="0">
                <a:latin typeface="Arial"/>
                <a:cs typeface="Arial"/>
              </a:rPr>
              <a:t> </a:t>
            </a:r>
          </a:p>
        </p:txBody>
      </p:sp>
      <p:pic>
        <p:nvPicPr>
          <p:cNvPr id="12" name="Picture 11">
            <a:extLst>
              <a:ext uri="{FF2B5EF4-FFF2-40B4-BE49-F238E27FC236}">
                <a16:creationId xmlns:a16="http://schemas.microsoft.com/office/drawing/2014/main" id="{AD1F55FB-4D63-6046-AA96-0B28B84815C1}"/>
              </a:ext>
            </a:extLst>
          </p:cNvPr>
          <p:cNvPicPr>
            <a:picLocks noChangeAspect="1"/>
          </p:cNvPicPr>
          <p:nvPr/>
        </p:nvPicPr>
        <p:blipFill>
          <a:blip r:embed="rId2"/>
          <a:stretch>
            <a:fillRect/>
          </a:stretch>
        </p:blipFill>
        <p:spPr>
          <a:xfrm>
            <a:off x="484742" y="1720218"/>
            <a:ext cx="8477870" cy="5137781"/>
          </a:xfrm>
          <a:prstGeom prst="rect">
            <a:avLst/>
          </a:prstGeom>
        </p:spPr>
      </p:pic>
    </p:spTree>
    <p:extLst>
      <p:ext uri="{BB962C8B-B14F-4D97-AF65-F5344CB8AC3E}">
        <p14:creationId xmlns:p14="http://schemas.microsoft.com/office/powerpoint/2010/main" val="142572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90445" y="1894617"/>
            <a:ext cx="8080678" cy="2990819"/>
          </a:xfrm>
          <a:prstGeom prst="rect">
            <a:avLst/>
          </a:prstGeom>
          <a:noFill/>
          <a:ln w="9525">
            <a:noFill/>
            <a:miter lim="800000"/>
            <a:headEnd/>
            <a:tailEnd/>
          </a:ln>
        </p:spPr>
        <p:txBody>
          <a:bodyPr wrap="square">
            <a:prstTxWarp prst="textNoShape">
              <a:avLst/>
            </a:prstTxWarp>
            <a:spAutoFit/>
          </a:bodyPr>
          <a:lstStyle/>
          <a:p>
            <a:pPr>
              <a:lnSpc>
                <a:spcPct val="110000"/>
              </a:lnSpc>
              <a:spcAft>
                <a:spcPts val="900"/>
              </a:spcAft>
            </a:pPr>
            <a:r>
              <a:rPr lang="en-US" sz="2800" b="1" dirty="0">
                <a:solidFill>
                  <a:srgbClr val="005388"/>
                </a:solidFill>
                <a:latin typeface="Arial" panose="020B0604020202020204" pitchFamily="34" charset="0"/>
                <a:ea typeface="Times" pitchFamily="33" charset="0"/>
                <a:cs typeface="Arial" panose="020B0604020202020204" pitchFamily="34" charset="0"/>
              </a:rPr>
              <a:t>Agenda Item 5:</a:t>
            </a:r>
          </a:p>
          <a:p>
            <a:pPr>
              <a:lnSpc>
                <a:spcPct val="110000"/>
              </a:lnSpc>
              <a:spcAft>
                <a:spcPts val="900"/>
              </a:spcAft>
            </a:pP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a:lnSpc>
                <a:spcPct val="110000"/>
              </a:lnSpc>
              <a:spcAft>
                <a:spcPts val="900"/>
              </a:spcAft>
              <a:defRPr/>
            </a:pPr>
            <a:r>
              <a:rPr lang="en-US" sz="2200" b="1" dirty="0">
                <a:solidFill>
                  <a:srgbClr val="005388"/>
                </a:solidFill>
                <a:latin typeface="Arial" panose="020B0604020202020204" pitchFamily="34" charset="0"/>
                <a:ea typeface="Times" pitchFamily="-111" charset="0"/>
                <a:cs typeface="Arial" panose="020B0604020202020204" pitchFamily="34" charset="0"/>
              </a:rPr>
              <a:t>REGULAR BUSINESS – EXECUTIVE DIRECTOR’S REPORT</a:t>
            </a:r>
          </a:p>
          <a:p>
            <a:pPr>
              <a:lnSpc>
                <a:spcPct val="110000"/>
              </a:lnSpc>
              <a:spcAft>
                <a:spcPts val="900"/>
              </a:spcAft>
            </a:pP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marL="458788" lvl="0" indent="-449263">
              <a:lnSpc>
                <a:spcPct val="120000"/>
              </a:lnSpc>
              <a:spcAft>
                <a:spcPts val="100"/>
              </a:spcAft>
            </a:pPr>
            <a:r>
              <a:rPr lang="en-US" sz="2400" b="1" dirty="0">
                <a:solidFill>
                  <a:srgbClr val="005388"/>
                </a:solidFill>
                <a:latin typeface="Arial" panose="020B0604020202020204" pitchFamily="34" charset="0"/>
                <a:cs typeface="Arial" panose="020B0604020202020204" pitchFamily="34" charset="0"/>
              </a:rPr>
              <a:t>c.	Brief informational report on Biennial Review of the Conflict of Interest Code and Notice to FPPC</a:t>
            </a:r>
          </a:p>
        </p:txBody>
      </p:sp>
      <p:sp>
        <p:nvSpPr>
          <p:cNvPr id="5" name="TextBox 4">
            <a:extLst>
              <a:ext uri="{FF2B5EF4-FFF2-40B4-BE49-F238E27FC236}">
                <a16:creationId xmlns:a16="http://schemas.microsoft.com/office/drawing/2014/main" id="{99686897-BE84-A54A-8D3B-C37CA6F5CBF1}"/>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dirty="0">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325812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45291" y="1670562"/>
            <a:ext cx="8092188" cy="3573414"/>
          </a:xfrm>
          <a:prstGeom prst="rect">
            <a:avLst/>
          </a:prstGeom>
          <a:noFill/>
          <a:ln w="9525">
            <a:noFill/>
            <a:miter lim="800000"/>
            <a:headEnd/>
            <a:tailEnd/>
          </a:ln>
        </p:spPr>
        <p:txBody>
          <a:bodyPr wrap="square">
            <a:prstTxWarp prst="textNoShape">
              <a:avLst/>
            </a:prstTxWarp>
            <a:spAutoFit/>
          </a:bodyPr>
          <a:lstStyle/>
          <a:p>
            <a:pPr>
              <a:lnSpc>
                <a:spcPct val="110000"/>
              </a:lnSpc>
              <a:spcAft>
                <a:spcPts val="1100"/>
              </a:spcAft>
            </a:pPr>
            <a:r>
              <a:rPr lang="en-US" sz="2400" b="1" dirty="0">
                <a:solidFill>
                  <a:srgbClr val="005388"/>
                </a:solidFill>
                <a:latin typeface="Arial" panose="020B0604020202020204" pitchFamily="34" charset="0"/>
                <a:ea typeface="Times" pitchFamily="33" charset="0"/>
                <a:cs typeface="Arial" panose="020B0604020202020204" pitchFamily="34" charset="0"/>
              </a:rPr>
              <a:t>Agenda Item 6:		</a:t>
            </a:r>
            <a:r>
              <a:rPr lang="en-US" sz="2200" b="1" dirty="0">
                <a:solidFill>
                  <a:srgbClr val="005388"/>
                </a:solidFill>
                <a:latin typeface="Arial" panose="020B0604020202020204" pitchFamily="34" charset="0"/>
                <a:cs typeface="Arial" panose="020B0604020202020204" pitchFamily="34" charset="0"/>
              </a:rPr>
              <a:t>CLOSED SESSION	  	</a:t>
            </a:r>
            <a:r>
              <a:rPr lang="en-US" sz="2000" b="1" dirty="0">
                <a:solidFill>
                  <a:srgbClr val="005388"/>
                </a:solidFill>
                <a:latin typeface="Arial" panose="020B0604020202020204" pitchFamily="34" charset="0"/>
                <a:cs typeface="Arial" panose="020B0604020202020204" pitchFamily="34" charset="0"/>
              </a:rPr>
              <a:t>				</a:t>
            </a:r>
          </a:p>
          <a:p>
            <a:pPr marL="460375" indent="-460375">
              <a:lnSpc>
                <a:spcPct val="110000"/>
              </a:lnSpc>
              <a:spcAft>
                <a:spcPts val="400"/>
              </a:spcAft>
              <a:tabLst>
                <a:tab pos="450850" algn="l"/>
              </a:tabLst>
              <a:defRPr/>
            </a:pPr>
            <a:r>
              <a:rPr lang="en-US" sz="2100" b="1" dirty="0">
                <a:solidFill>
                  <a:srgbClr val="005388"/>
                </a:solidFill>
                <a:latin typeface="Arial" panose="020B0604020202020204" pitchFamily="34" charset="0"/>
                <a:cs typeface="Arial" panose="020B0604020202020204" pitchFamily="34" charset="0"/>
              </a:rPr>
              <a:t>Conference with Legal Counsel — Initiation of Litigation</a:t>
            </a:r>
            <a:r>
              <a:rPr lang="en-US" sz="2100" dirty="0">
                <a:solidFill>
                  <a:srgbClr val="005388"/>
                </a:solidFill>
                <a:latin typeface="Arial" panose="020B0604020202020204" pitchFamily="34" charset="0"/>
                <a:cs typeface="Arial" panose="020B0604020202020204" pitchFamily="34" charset="0"/>
              </a:rPr>
              <a:t> </a:t>
            </a:r>
          </a:p>
          <a:p>
            <a:pPr marL="460375" indent="-460375">
              <a:lnSpc>
                <a:spcPct val="110000"/>
              </a:lnSpc>
              <a:spcAft>
                <a:spcPts val="200"/>
              </a:spcAft>
              <a:tabLst>
                <a:tab pos="450850" algn="l"/>
              </a:tabLst>
              <a:defRPr/>
            </a:pPr>
            <a:r>
              <a:rPr lang="en-US" sz="2100" b="1" dirty="0">
                <a:solidFill>
                  <a:srgbClr val="005388"/>
                </a:solidFill>
                <a:latin typeface="Arial" panose="020B0604020202020204" pitchFamily="34" charset="0"/>
                <a:cs typeface="Arial" panose="020B0604020202020204" pitchFamily="34" charset="0"/>
              </a:rPr>
              <a:t>Government Code Section 54956.9(c), One Case</a:t>
            </a:r>
            <a:r>
              <a:rPr lang="en-US" sz="2100" dirty="0">
                <a:solidFill>
                  <a:srgbClr val="005388"/>
                </a:solidFill>
                <a:latin typeface="Arial" panose="020B0604020202020204" pitchFamily="34" charset="0"/>
                <a:cs typeface="Arial" panose="020B0604020202020204" pitchFamily="34" charset="0"/>
              </a:rPr>
              <a:t>  </a:t>
            </a:r>
          </a:p>
          <a:p>
            <a:pPr marL="460375" indent="-460375">
              <a:lnSpc>
                <a:spcPct val="110000"/>
              </a:lnSpc>
              <a:spcAft>
                <a:spcPts val="800"/>
              </a:spcAft>
              <a:tabLst>
                <a:tab pos="450850" algn="l"/>
              </a:tabLst>
              <a:defRPr/>
            </a:pPr>
            <a:endParaRPr lang="en-US" sz="2400" b="1" dirty="0">
              <a:solidFill>
                <a:srgbClr val="005388"/>
              </a:solidFill>
              <a:latin typeface="Arial" panose="020B0604020202020204" pitchFamily="34" charset="0"/>
              <a:ea typeface="Times" pitchFamily="33" charset="0"/>
              <a:cs typeface="Arial" panose="020B0604020202020204" pitchFamily="34" charset="0"/>
            </a:endParaRPr>
          </a:p>
          <a:p>
            <a:pPr marL="460375" indent="-460375">
              <a:lnSpc>
                <a:spcPct val="110000"/>
              </a:lnSpc>
              <a:tabLst>
                <a:tab pos="450850" algn="l"/>
              </a:tabLst>
              <a:defRPr/>
            </a:pPr>
            <a:endParaRPr lang="en-US" sz="2400" b="1" dirty="0">
              <a:solidFill>
                <a:srgbClr val="005388"/>
              </a:solidFill>
              <a:latin typeface="Arial" panose="020B0604020202020204" pitchFamily="34" charset="0"/>
              <a:ea typeface="Times" pitchFamily="33" charset="0"/>
              <a:cs typeface="Arial" panose="020B0604020202020204" pitchFamily="34" charset="0"/>
            </a:endParaRPr>
          </a:p>
          <a:p>
            <a:pPr marL="460375" indent="-460375">
              <a:lnSpc>
                <a:spcPct val="110000"/>
              </a:lnSpc>
              <a:spcAft>
                <a:spcPts val="1100"/>
              </a:spcAft>
              <a:tabLst>
                <a:tab pos="450850" algn="l"/>
              </a:tabLst>
              <a:defRPr/>
            </a:pPr>
            <a:r>
              <a:rPr lang="en-US" sz="2400" b="1" dirty="0">
                <a:solidFill>
                  <a:srgbClr val="005388"/>
                </a:solidFill>
                <a:latin typeface="Arial" panose="020B0604020202020204" pitchFamily="34" charset="0"/>
                <a:ea typeface="Times" pitchFamily="33" charset="0"/>
                <a:cs typeface="Arial" panose="020B0604020202020204" pitchFamily="34" charset="0"/>
              </a:rPr>
              <a:t>Agenda Item 7:		</a:t>
            </a:r>
            <a:r>
              <a:rPr lang="en-US" sz="2200" b="1" dirty="0">
                <a:solidFill>
                  <a:srgbClr val="005388"/>
                </a:solidFill>
                <a:latin typeface="Arial" panose="020B0604020202020204" pitchFamily="34" charset="0"/>
                <a:cs typeface="Arial" panose="020B0604020202020204" pitchFamily="34" charset="0"/>
              </a:rPr>
              <a:t>CLOSED SESSION</a:t>
            </a:r>
          </a:p>
          <a:p>
            <a:pPr marL="9525">
              <a:lnSpc>
                <a:spcPct val="110000"/>
              </a:lnSpc>
              <a:spcAft>
                <a:spcPts val="800"/>
              </a:spcAft>
              <a:defRPr/>
            </a:pPr>
            <a:r>
              <a:rPr lang="en-US" sz="2100" b="1" dirty="0">
                <a:solidFill>
                  <a:srgbClr val="005388"/>
                </a:solidFill>
                <a:latin typeface="Arial" panose="020B0604020202020204" pitchFamily="34" charset="0"/>
                <a:cs typeface="Arial" panose="020B0604020202020204" pitchFamily="34" charset="0"/>
              </a:rPr>
              <a:t>Pursuant to Government Code Section 54957 regarding public employee performance evaluation - Title: Executive Director</a:t>
            </a:r>
            <a:r>
              <a:rPr lang="en-US" sz="2100" dirty="0">
                <a:solidFill>
                  <a:srgbClr val="005388"/>
                </a:solidFill>
                <a:latin typeface="Arial" panose="020B0604020202020204" pitchFamily="34" charset="0"/>
                <a:cs typeface="Arial" panose="020B0604020202020204" pitchFamily="34" charset="0"/>
              </a:rPr>
              <a:t> </a:t>
            </a:r>
            <a:endParaRPr lang="en-US" sz="2100" b="1" dirty="0">
              <a:solidFill>
                <a:srgbClr val="00538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4C9DA3-B4E8-9842-A909-3058A91B9DD5}"/>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dirty="0">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257634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938365" y="163988"/>
            <a:ext cx="7624108" cy="560731"/>
          </a:xfrm>
          <a:prstGeom prst="rect">
            <a:avLst/>
          </a:prstGeom>
          <a:noFill/>
          <a:ln w="9525">
            <a:noFill/>
            <a:miter lim="800000"/>
            <a:headEnd/>
            <a:tailEnd/>
          </a:ln>
        </p:spPr>
        <p:txBody>
          <a:bodyPr wrap="square">
            <a:prstTxWarp prst="textNoShape">
              <a:avLst/>
            </a:prstTxWarp>
            <a:spAutoFit/>
          </a:bodyPr>
          <a:lstStyle/>
          <a:p>
            <a:pPr algn="ctr">
              <a:lnSpc>
                <a:spcPct val="110000"/>
              </a:lnSpc>
              <a:spcAft>
                <a:spcPts val="1800"/>
              </a:spcAft>
            </a:pPr>
            <a:r>
              <a:rPr lang="en-US" sz="3000" b="1" dirty="0">
                <a:solidFill>
                  <a:srgbClr val="F9FFE8"/>
                </a:solidFill>
                <a:latin typeface="Arial"/>
                <a:ea typeface="Arial" pitchFamily="-111" charset="0"/>
                <a:cs typeface="Arial"/>
              </a:rPr>
              <a:t>NEXT BOARD MEETING</a:t>
            </a:r>
          </a:p>
        </p:txBody>
      </p:sp>
      <p:sp>
        <p:nvSpPr>
          <p:cNvPr id="4" name="TextBox 4">
            <a:extLst>
              <a:ext uri="{FF2B5EF4-FFF2-40B4-BE49-F238E27FC236}">
                <a16:creationId xmlns:a16="http://schemas.microsoft.com/office/drawing/2014/main" id="{9B1836C1-FC64-9F4D-B477-D9A8B94F6233}"/>
              </a:ext>
            </a:extLst>
          </p:cNvPr>
          <p:cNvSpPr txBox="1">
            <a:spLocks noChangeArrowheads="1"/>
          </p:cNvSpPr>
          <p:nvPr/>
        </p:nvSpPr>
        <p:spPr bwMode="auto">
          <a:xfrm>
            <a:off x="0" y="2006840"/>
            <a:ext cx="9144000" cy="2985433"/>
          </a:xfrm>
          <a:prstGeom prst="rect">
            <a:avLst/>
          </a:prstGeom>
          <a:noFill/>
          <a:ln w="9525">
            <a:noFill/>
            <a:miter lim="800000"/>
            <a:headEnd/>
            <a:tailEnd/>
          </a:ln>
        </p:spPr>
        <p:txBody>
          <a:bodyPr wrap="square">
            <a:prstTxWarp prst="textNoShape">
              <a:avLst/>
            </a:prstTxWarp>
            <a:spAutoFit/>
          </a:bodyPr>
          <a:lstStyle/>
          <a:p>
            <a:pPr algn="ctr">
              <a:spcAft>
                <a:spcPts val="4800"/>
              </a:spcAft>
            </a:pPr>
            <a:r>
              <a:rPr lang="en-US" sz="3600" b="1" dirty="0">
                <a:solidFill>
                  <a:srgbClr val="ED47EE"/>
                </a:solidFill>
                <a:effectLst/>
                <a:latin typeface="Arial"/>
                <a:ea typeface="Arial" pitchFamily="-111" charset="0"/>
                <a:cs typeface="Arial"/>
              </a:rPr>
              <a:t>Thursday, March 26, 2020</a:t>
            </a:r>
            <a:endParaRPr lang="en-US" sz="3600" b="1" u="sng" dirty="0">
              <a:solidFill>
                <a:srgbClr val="ED47EE"/>
              </a:solidFill>
              <a:effectLst/>
              <a:latin typeface="Arial"/>
              <a:ea typeface="Arial" pitchFamily="-111" charset="0"/>
              <a:cs typeface="Arial"/>
            </a:endParaRPr>
          </a:p>
          <a:p>
            <a:pPr algn="ctr">
              <a:spcAft>
                <a:spcPts val="4800"/>
              </a:spcAft>
            </a:pPr>
            <a:r>
              <a:rPr lang="en-US" sz="3600" b="1" dirty="0">
                <a:solidFill>
                  <a:srgbClr val="ED47EE"/>
                </a:solidFill>
                <a:effectLst/>
                <a:latin typeface="Arial"/>
                <a:ea typeface="Arial" pitchFamily="-111" charset="0"/>
                <a:cs typeface="Arial"/>
              </a:rPr>
              <a:t> 3:30 p.m.</a:t>
            </a:r>
          </a:p>
          <a:p>
            <a:pPr algn="ctr">
              <a:spcAft>
                <a:spcPts val="4800"/>
              </a:spcAft>
            </a:pPr>
            <a:r>
              <a:rPr lang="en-US" sz="3600" b="1" dirty="0">
                <a:solidFill>
                  <a:srgbClr val="ED47EE"/>
                </a:solidFill>
                <a:latin typeface="Arial"/>
                <a:ea typeface="Arial" pitchFamily="-111" charset="0"/>
                <a:cs typeface="Arial"/>
              </a:rPr>
              <a:t>Palo Alto </a:t>
            </a:r>
            <a:r>
              <a:rPr lang="en-US" sz="3600" b="1" dirty="0">
                <a:solidFill>
                  <a:srgbClr val="ED47EE"/>
                </a:solidFill>
                <a:effectLst/>
                <a:latin typeface="Arial"/>
                <a:ea typeface="Arial" pitchFamily="-111" charset="0"/>
                <a:cs typeface="Arial"/>
              </a:rPr>
              <a:t>City Council Chambers</a:t>
            </a:r>
          </a:p>
        </p:txBody>
      </p:sp>
    </p:spTree>
    <p:extLst>
      <p:ext uri="{BB962C8B-B14F-4D97-AF65-F5344CB8AC3E}">
        <p14:creationId xmlns:p14="http://schemas.microsoft.com/office/powerpoint/2010/main" val="376599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676833-A2F9-444E-B910-5536604DB29D}"/>
              </a:ext>
            </a:extLst>
          </p:cNvPr>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F9D71D1-B4B9-0140-BB1D-0F0CD5CC8519}"/>
              </a:ext>
            </a:extLst>
          </p:cNvPr>
          <p:cNvPicPr>
            <a:picLocks noChangeAspect="1"/>
          </p:cNvPicPr>
          <p:nvPr/>
        </p:nvPicPr>
        <p:blipFill>
          <a:blip r:embed="rId2"/>
          <a:stretch>
            <a:fillRect/>
          </a:stretch>
        </p:blipFill>
        <p:spPr>
          <a:xfrm>
            <a:off x="554057" y="228597"/>
            <a:ext cx="8093037" cy="6543675"/>
          </a:xfrm>
          <a:prstGeom prst="rect">
            <a:avLst/>
          </a:prstGeom>
        </p:spPr>
      </p:pic>
    </p:spTree>
    <p:extLst>
      <p:ext uri="{BB962C8B-B14F-4D97-AF65-F5344CB8AC3E}">
        <p14:creationId xmlns:p14="http://schemas.microsoft.com/office/powerpoint/2010/main" val="202123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676833-A2F9-444E-B910-5536604DB29D}"/>
              </a:ext>
            </a:extLst>
          </p:cNvPr>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4">
            <a:extLst>
              <a:ext uri="{FF2B5EF4-FFF2-40B4-BE49-F238E27FC236}">
                <a16:creationId xmlns:a16="http://schemas.microsoft.com/office/drawing/2014/main" id="{824AA230-C939-9445-8EB8-C3CB54474FD6}"/>
              </a:ext>
            </a:extLst>
          </p:cNvPr>
          <p:cNvPicPr>
            <a:picLocks noChangeAspect="1"/>
          </p:cNvPicPr>
          <p:nvPr/>
        </p:nvPicPr>
        <p:blipFill>
          <a:blip r:embed="rId2"/>
          <a:stretch>
            <a:fillRect/>
          </a:stretch>
        </p:blipFill>
        <p:spPr>
          <a:xfrm>
            <a:off x="1268015" y="175618"/>
            <a:ext cx="6607969" cy="6563916"/>
          </a:xfrm>
          <a:prstGeom prst="rect">
            <a:avLst/>
          </a:prstGeom>
        </p:spPr>
      </p:pic>
    </p:spTree>
    <p:extLst>
      <p:ext uri="{BB962C8B-B14F-4D97-AF65-F5344CB8AC3E}">
        <p14:creationId xmlns:p14="http://schemas.microsoft.com/office/powerpoint/2010/main" val="7881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06400" y="185738"/>
            <a:ext cx="8229600" cy="550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atin typeface="Arial"/>
                <a:cs typeface="Arial"/>
              </a:rPr>
              <a:t>Dec. 2013 Retreat: </a:t>
            </a:r>
            <a:r>
              <a:rPr lang="en-US" sz="2200" b="1" dirty="0">
                <a:solidFill>
                  <a:srgbClr val="FF0000"/>
                </a:solidFill>
                <a:latin typeface="Arial"/>
                <a:cs typeface="Arial"/>
              </a:rPr>
              <a:t>Red</a:t>
            </a:r>
            <a:r>
              <a:rPr lang="en-US" sz="2200" b="1" dirty="0">
                <a:solidFill>
                  <a:srgbClr val="20687D"/>
                </a:solidFill>
                <a:latin typeface="Arial"/>
                <a:cs typeface="Arial"/>
              </a:rPr>
              <a:t> </a:t>
            </a:r>
            <a:r>
              <a:rPr lang="en-US" sz="2200" b="1" dirty="0">
                <a:solidFill>
                  <a:srgbClr val="FF0000"/>
                </a:solidFill>
                <a:latin typeface="Arial"/>
                <a:cs typeface="Arial"/>
              </a:rPr>
              <a:t>Dots</a:t>
            </a:r>
            <a:r>
              <a:rPr lang="en-US" sz="2200" b="1" dirty="0">
                <a:solidFill>
                  <a:srgbClr val="20687D"/>
                </a:solidFill>
                <a:latin typeface="Arial"/>
                <a:cs typeface="Arial"/>
              </a:rPr>
              <a:t> </a:t>
            </a:r>
            <a:r>
              <a:rPr lang="en-US" sz="2200" b="1" dirty="0">
                <a:latin typeface="Arial"/>
                <a:cs typeface="Arial"/>
              </a:rPr>
              <a:t>for each SFCJPA Responsibility</a:t>
            </a:r>
          </a:p>
        </p:txBody>
      </p:sp>
      <p:sp>
        <p:nvSpPr>
          <p:cNvPr id="6" name="Content Placeholder 2"/>
          <p:cNvSpPr txBox="1">
            <a:spLocks/>
          </p:cNvSpPr>
          <p:nvPr/>
        </p:nvSpPr>
        <p:spPr>
          <a:xfrm>
            <a:off x="131234" y="1003762"/>
            <a:ext cx="9012766" cy="5511338"/>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Bef>
                <a:spcPts val="0"/>
              </a:spcBef>
              <a:spcAft>
                <a:spcPts val="600"/>
              </a:spcAft>
            </a:pPr>
            <a:r>
              <a:rPr lang="en-US" sz="1600" dirty="0">
                <a:solidFill>
                  <a:srgbClr val="000000"/>
                </a:solidFill>
                <a:latin typeface="Arial"/>
                <a:cs typeface="Arial"/>
              </a:rPr>
              <a:t>Long-term financing (16)</a:t>
            </a:r>
          </a:p>
          <a:p>
            <a:pPr marL="182880" indent="-182880">
              <a:spcBef>
                <a:spcPts val="0"/>
              </a:spcBef>
              <a:spcAft>
                <a:spcPts val="600"/>
              </a:spcAft>
            </a:pPr>
            <a:r>
              <a:rPr lang="en-US" sz="1600" dirty="0">
                <a:solidFill>
                  <a:srgbClr val="000000"/>
                </a:solidFill>
                <a:latin typeface="Arial"/>
                <a:cs typeface="Arial"/>
              </a:rPr>
              <a:t>Project financial planning (14)</a:t>
            </a:r>
          </a:p>
          <a:p>
            <a:pPr marL="182880" indent="-182880">
              <a:spcBef>
                <a:spcPts val="0"/>
              </a:spcBef>
              <a:spcAft>
                <a:spcPts val="600"/>
              </a:spcAft>
            </a:pPr>
            <a:r>
              <a:rPr lang="en-US" sz="1600" dirty="0">
                <a:solidFill>
                  <a:srgbClr val="000000"/>
                </a:solidFill>
                <a:latin typeface="Arial"/>
                <a:cs typeface="Arial"/>
              </a:rPr>
              <a:t>Grant writing and contracting (14)</a:t>
            </a:r>
          </a:p>
          <a:p>
            <a:pPr marL="182880" indent="-182880">
              <a:spcBef>
                <a:spcPts val="0"/>
              </a:spcBef>
              <a:spcAft>
                <a:spcPts val="600"/>
              </a:spcAft>
            </a:pPr>
            <a:r>
              <a:rPr lang="en-US" sz="1600" dirty="0">
                <a:solidFill>
                  <a:srgbClr val="000000"/>
                </a:solidFill>
                <a:latin typeface="Arial"/>
                <a:cs typeface="Arial"/>
              </a:rPr>
              <a:t>Grant administration and reporting (13)</a:t>
            </a:r>
          </a:p>
          <a:p>
            <a:pPr marL="182880" indent="-182880">
              <a:spcBef>
                <a:spcPts val="0"/>
              </a:spcBef>
              <a:spcAft>
                <a:spcPts val="600"/>
              </a:spcAft>
            </a:pPr>
            <a:r>
              <a:rPr lang="en-US" sz="1600" dirty="0">
                <a:solidFill>
                  <a:srgbClr val="000000"/>
                </a:solidFill>
                <a:latin typeface="Arial"/>
                <a:cs typeface="Arial"/>
              </a:rPr>
              <a:t>Project and funding agreements (13)</a:t>
            </a:r>
          </a:p>
          <a:p>
            <a:pPr marL="182880" indent="-182880">
              <a:spcBef>
                <a:spcPts val="0"/>
              </a:spcBef>
              <a:spcAft>
                <a:spcPts val="600"/>
              </a:spcAft>
            </a:pPr>
            <a:r>
              <a:rPr lang="en-US" sz="1600" dirty="0">
                <a:solidFill>
                  <a:srgbClr val="000000"/>
                </a:solidFill>
                <a:latin typeface="Arial"/>
                <a:cs typeface="Arial"/>
              </a:rPr>
              <a:t>Enviro. documentation/CEQA process (13)</a:t>
            </a:r>
          </a:p>
          <a:p>
            <a:pPr marL="182880" indent="-182880">
              <a:spcBef>
                <a:spcPts val="0"/>
              </a:spcBef>
              <a:spcAft>
                <a:spcPts val="600"/>
              </a:spcAft>
            </a:pPr>
            <a:r>
              <a:rPr lang="en-US" sz="1600" dirty="0">
                <a:solidFill>
                  <a:srgbClr val="000000"/>
                </a:solidFill>
                <a:latin typeface="Arial"/>
                <a:cs typeface="Arial"/>
              </a:rPr>
              <a:t>Early Warning System Upgrades (9)</a:t>
            </a:r>
          </a:p>
          <a:p>
            <a:pPr marL="182880" indent="-182880">
              <a:spcBef>
                <a:spcPts val="0"/>
              </a:spcBef>
              <a:spcAft>
                <a:spcPts val="600"/>
              </a:spcAft>
            </a:pPr>
            <a:r>
              <a:rPr lang="en-US" sz="1600" dirty="0">
                <a:solidFill>
                  <a:srgbClr val="000000"/>
                </a:solidFill>
                <a:latin typeface="Arial"/>
                <a:cs typeface="Arial"/>
              </a:rPr>
              <a:t>Resource conservation (7)</a:t>
            </a:r>
          </a:p>
          <a:p>
            <a:pPr marL="182880" indent="-182880">
              <a:spcBef>
                <a:spcPts val="0"/>
              </a:spcBef>
              <a:spcAft>
                <a:spcPts val="600"/>
              </a:spcAft>
            </a:pPr>
            <a:r>
              <a:rPr lang="en-US" sz="1600" dirty="0">
                <a:solidFill>
                  <a:srgbClr val="000000"/>
                </a:solidFill>
                <a:latin typeface="Arial"/>
                <a:cs typeface="Arial"/>
              </a:rPr>
              <a:t>Regional efforts (IRWMP, Stanford, </a:t>
            </a:r>
            <a:r>
              <a:rPr lang="en-US" sz="1600" dirty="0" err="1">
                <a:solidFill>
                  <a:srgbClr val="000000"/>
                </a:solidFill>
                <a:latin typeface="Arial"/>
                <a:cs typeface="Arial"/>
              </a:rPr>
              <a:t>etc</a:t>
            </a:r>
            <a:r>
              <a:rPr lang="en-US" sz="1600" dirty="0">
                <a:solidFill>
                  <a:srgbClr val="000000"/>
                </a:solidFill>
                <a:latin typeface="Arial"/>
                <a:cs typeface="Arial"/>
              </a:rPr>
              <a:t>)  (6)</a:t>
            </a:r>
          </a:p>
          <a:p>
            <a:pPr marL="182880" indent="-182880">
              <a:spcBef>
                <a:spcPts val="0"/>
              </a:spcBef>
              <a:spcAft>
                <a:spcPts val="600"/>
              </a:spcAft>
            </a:pPr>
            <a:r>
              <a:rPr lang="en-US" sz="1600" dirty="0">
                <a:solidFill>
                  <a:srgbClr val="000000"/>
                </a:solidFill>
                <a:latin typeface="Arial"/>
                <a:cs typeface="Arial"/>
              </a:rPr>
              <a:t>Creek maintenance and resident </a:t>
            </a:r>
            <a:r>
              <a:rPr lang="en-US" sz="1600" dirty="0" err="1">
                <a:solidFill>
                  <a:srgbClr val="000000"/>
                </a:solidFill>
                <a:latin typeface="Arial"/>
                <a:cs typeface="Arial"/>
              </a:rPr>
              <a:t>coord</a:t>
            </a:r>
            <a:r>
              <a:rPr lang="en-US" sz="1600" dirty="0">
                <a:solidFill>
                  <a:srgbClr val="000000"/>
                </a:solidFill>
                <a:latin typeface="Arial"/>
                <a:cs typeface="Arial"/>
              </a:rPr>
              <a:t>. (5) </a:t>
            </a:r>
          </a:p>
          <a:p>
            <a:pPr marL="182880" indent="-182880">
              <a:spcBef>
                <a:spcPts val="0"/>
              </a:spcBef>
              <a:spcAft>
                <a:spcPts val="600"/>
              </a:spcAft>
            </a:pPr>
            <a:r>
              <a:rPr lang="en-US" sz="1600" dirty="0">
                <a:solidFill>
                  <a:srgbClr val="000000"/>
                </a:solidFill>
                <a:latin typeface="Arial"/>
                <a:cs typeface="Arial"/>
              </a:rPr>
              <a:t>Restoration and recreation planning (5)</a:t>
            </a:r>
          </a:p>
          <a:p>
            <a:pPr marL="182880" indent="-182880">
              <a:spcBef>
                <a:spcPts val="0"/>
              </a:spcBef>
              <a:spcAft>
                <a:spcPts val="600"/>
              </a:spcAft>
            </a:pPr>
            <a:r>
              <a:rPr lang="en-US" sz="1600" dirty="0">
                <a:solidFill>
                  <a:srgbClr val="000000"/>
                </a:solidFill>
                <a:latin typeface="Arial"/>
                <a:cs typeface="Arial"/>
              </a:rPr>
              <a:t>Corps of Engineers interactions (5)</a:t>
            </a:r>
          </a:p>
          <a:p>
            <a:pPr marL="182880" indent="-182880">
              <a:spcBef>
                <a:spcPts val="0"/>
              </a:spcBef>
              <a:spcAft>
                <a:spcPts val="600"/>
              </a:spcAft>
            </a:pPr>
            <a:r>
              <a:rPr lang="en-US" sz="1600" dirty="0">
                <a:solidFill>
                  <a:srgbClr val="000000"/>
                </a:solidFill>
                <a:latin typeface="Arial"/>
                <a:cs typeface="Arial"/>
              </a:rPr>
              <a:t>Federal engagement (5)</a:t>
            </a:r>
          </a:p>
          <a:p>
            <a:pPr marL="182880" indent="-182880">
              <a:spcBef>
                <a:spcPts val="0"/>
              </a:spcBef>
              <a:spcAft>
                <a:spcPts val="600"/>
              </a:spcAft>
            </a:pPr>
            <a:r>
              <a:rPr lang="en-US" sz="1600" dirty="0">
                <a:solidFill>
                  <a:srgbClr val="000000"/>
                </a:solidFill>
                <a:latin typeface="Arial"/>
                <a:cs typeface="Arial"/>
              </a:rPr>
              <a:t>Water quality monitoring (5)</a:t>
            </a:r>
          </a:p>
          <a:p>
            <a:pPr marL="182880" indent="-182880">
              <a:spcBef>
                <a:spcPts val="0"/>
              </a:spcBef>
              <a:spcAft>
                <a:spcPts val="600"/>
              </a:spcAft>
            </a:pPr>
            <a:r>
              <a:rPr lang="en-US" sz="1600" dirty="0">
                <a:solidFill>
                  <a:srgbClr val="000000"/>
                </a:solidFill>
                <a:latin typeface="Arial"/>
                <a:cs typeface="Arial"/>
              </a:rPr>
              <a:t>Land use coordination in watershed (5)</a:t>
            </a:r>
          </a:p>
          <a:p>
            <a:pPr marL="182880" indent="-182880">
              <a:spcBef>
                <a:spcPts val="0"/>
              </a:spcBef>
              <a:spcAft>
                <a:spcPts val="600"/>
              </a:spcAft>
            </a:pPr>
            <a:r>
              <a:rPr lang="en-US" sz="1600" dirty="0">
                <a:solidFill>
                  <a:srgbClr val="000000"/>
                </a:solidFill>
                <a:latin typeface="Arial"/>
                <a:cs typeface="Arial"/>
              </a:rPr>
              <a:t>Regional regulatory forum (3)</a:t>
            </a:r>
          </a:p>
          <a:p>
            <a:pPr marL="182880" indent="-182880">
              <a:spcBef>
                <a:spcPts val="0"/>
              </a:spcBef>
              <a:spcAft>
                <a:spcPts val="800"/>
              </a:spcAft>
            </a:pPr>
            <a:r>
              <a:rPr lang="en-US" sz="1600" dirty="0">
                <a:solidFill>
                  <a:srgbClr val="000000"/>
                </a:solidFill>
                <a:latin typeface="Arial"/>
                <a:cs typeface="Arial"/>
              </a:rPr>
              <a:t>Permitting (3)</a:t>
            </a:r>
          </a:p>
          <a:p>
            <a:pPr marL="182880" indent="-182880">
              <a:spcBef>
                <a:spcPts val="0"/>
              </a:spcBef>
              <a:spcAft>
                <a:spcPts val="800"/>
              </a:spcAft>
            </a:pPr>
            <a:endParaRPr lang="en-US" sz="1600" dirty="0">
              <a:solidFill>
                <a:srgbClr val="000000"/>
              </a:solidFill>
              <a:latin typeface="Arial"/>
              <a:cs typeface="Arial"/>
            </a:endParaRPr>
          </a:p>
          <a:p>
            <a:pPr marL="182880" indent="-182880">
              <a:spcBef>
                <a:spcPts val="0"/>
              </a:spcBef>
              <a:spcAft>
                <a:spcPts val="800"/>
              </a:spcAft>
            </a:pPr>
            <a:r>
              <a:rPr lang="en-US" sz="1600" dirty="0">
                <a:solidFill>
                  <a:srgbClr val="000000"/>
                </a:solidFill>
                <a:latin typeface="Arial"/>
                <a:cs typeface="Arial"/>
              </a:rPr>
              <a:t>Channel inspection and maintenance (3)</a:t>
            </a:r>
          </a:p>
          <a:p>
            <a:pPr marL="182880" indent="-182880">
              <a:spcBef>
                <a:spcPts val="0"/>
              </a:spcBef>
              <a:spcAft>
                <a:spcPts val="800"/>
              </a:spcAft>
            </a:pPr>
            <a:r>
              <a:rPr lang="en-US" sz="1600" dirty="0">
                <a:solidFill>
                  <a:srgbClr val="000000"/>
                </a:solidFill>
                <a:latin typeface="Arial"/>
                <a:cs typeface="Arial"/>
              </a:rPr>
              <a:t>Debris removal – winter prep or emergency (2)</a:t>
            </a:r>
          </a:p>
          <a:p>
            <a:pPr marL="182880" indent="-182880">
              <a:spcBef>
                <a:spcPts val="0"/>
              </a:spcBef>
              <a:spcAft>
                <a:spcPts val="800"/>
              </a:spcAft>
            </a:pPr>
            <a:r>
              <a:rPr lang="en-US" sz="1600" dirty="0">
                <a:solidFill>
                  <a:srgbClr val="000000"/>
                </a:solidFill>
                <a:latin typeface="Arial"/>
                <a:cs typeface="Arial"/>
              </a:rPr>
              <a:t>Caltrans coordination (2)</a:t>
            </a:r>
          </a:p>
          <a:p>
            <a:pPr marL="182880" indent="-182880">
              <a:spcBef>
                <a:spcPts val="0"/>
              </a:spcBef>
              <a:spcAft>
                <a:spcPts val="2500"/>
              </a:spcAft>
            </a:pPr>
            <a:r>
              <a:rPr lang="en-US" sz="1600" dirty="0">
                <a:solidFill>
                  <a:srgbClr val="000000"/>
                </a:solidFill>
                <a:latin typeface="Arial"/>
                <a:cs typeface="Arial"/>
              </a:rPr>
              <a:t>Consultant contracting and invoicing (1)</a:t>
            </a:r>
          </a:p>
          <a:p>
            <a:pPr marL="182880" indent="-182880">
              <a:spcBef>
                <a:spcPts val="0"/>
              </a:spcBef>
              <a:spcAft>
                <a:spcPts val="800"/>
              </a:spcAft>
            </a:pPr>
            <a:r>
              <a:rPr lang="en-US" sz="1600" dirty="0">
                <a:solidFill>
                  <a:srgbClr val="000000"/>
                </a:solidFill>
                <a:latin typeface="Arial"/>
                <a:cs typeface="Arial"/>
              </a:rPr>
              <a:t>Civil design contracting and review (0)</a:t>
            </a:r>
          </a:p>
          <a:p>
            <a:pPr marL="182880" indent="-182880">
              <a:spcBef>
                <a:spcPts val="0"/>
              </a:spcBef>
              <a:spcAft>
                <a:spcPts val="800"/>
              </a:spcAft>
            </a:pPr>
            <a:r>
              <a:rPr lang="en-US" sz="1600" dirty="0">
                <a:solidFill>
                  <a:srgbClr val="000000"/>
                </a:solidFill>
                <a:latin typeface="Arial"/>
                <a:cs typeface="Arial"/>
              </a:rPr>
              <a:t>Real estate acquisition (0)</a:t>
            </a:r>
          </a:p>
          <a:p>
            <a:pPr marL="182880" indent="-182880">
              <a:spcBef>
                <a:spcPts val="0"/>
              </a:spcBef>
              <a:spcAft>
                <a:spcPts val="800"/>
              </a:spcAft>
            </a:pPr>
            <a:r>
              <a:rPr lang="en-US" sz="1600" dirty="0">
                <a:solidFill>
                  <a:srgbClr val="000000"/>
                </a:solidFill>
                <a:latin typeface="Arial"/>
                <a:cs typeface="Arial"/>
              </a:rPr>
              <a:t>Utilities planning and contracting (0)</a:t>
            </a:r>
          </a:p>
          <a:p>
            <a:pPr marL="182880" indent="-182880">
              <a:spcBef>
                <a:spcPts val="0"/>
              </a:spcBef>
              <a:spcAft>
                <a:spcPts val="800"/>
              </a:spcAft>
            </a:pPr>
            <a:r>
              <a:rPr lang="en-US" sz="1600" dirty="0">
                <a:solidFill>
                  <a:srgbClr val="000000"/>
                </a:solidFill>
                <a:latin typeface="Arial"/>
                <a:cs typeface="Arial"/>
              </a:rPr>
              <a:t>Trash removal (0)</a:t>
            </a:r>
          </a:p>
          <a:p>
            <a:pPr marL="182880" indent="-182880">
              <a:spcBef>
                <a:spcPts val="0"/>
              </a:spcBef>
              <a:spcAft>
                <a:spcPts val="800"/>
              </a:spcAft>
            </a:pPr>
            <a:r>
              <a:rPr lang="en-US" sz="1600" dirty="0">
                <a:solidFill>
                  <a:srgbClr val="000000"/>
                </a:solidFill>
                <a:latin typeface="Arial"/>
                <a:cs typeface="Arial"/>
              </a:rPr>
              <a:t>Homeless encampments (0)</a:t>
            </a:r>
          </a:p>
          <a:p>
            <a:pPr marL="182880" indent="-182880">
              <a:spcBef>
                <a:spcPts val="0"/>
              </a:spcBef>
              <a:spcAft>
                <a:spcPts val="800"/>
              </a:spcAft>
            </a:pPr>
            <a:r>
              <a:rPr lang="en-US" sz="1600" dirty="0">
                <a:solidFill>
                  <a:srgbClr val="000000"/>
                </a:solidFill>
                <a:latin typeface="Arial"/>
                <a:cs typeface="Arial"/>
              </a:rPr>
              <a:t>Invasive plant control (0)</a:t>
            </a:r>
          </a:p>
          <a:p>
            <a:pPr marL="182880" indent="-182880">
              <a:spcBef>
                <a:spcPts val="0"/>
              </a:spcBef>
              <a:spcAft>
                <a:spcPts val="600"/>
              </a:spcAft>
            </a:pPr>
            <a:r>
              <a:rPr lang="en-US" sz="1600" dirty="0">
                <a:solidFill>
                  <a:srgbClr val="000000"/>
                </a:solidFill>
                <a:latin typeface="Arial"/>
                <a:cs typeface="Arial"/>
              </a:rPr>
              <a:t>Bank stabilization homeowner assistance (0)</a:t>
            </a:r>
          </a:p>
          <a:p>
            <a:pPr marL="182880" indent="-182880">
              <a:spcBef>
                <a:spcPts val="0"/>
              </a:spcBef>
              <a:spcAft>
                <a:spcPts val="600"/>
              </a:spcAft>
            </a:pPr>
            <a:endParaRPr lang="en-US" sz="1600" dirty="0">
              <a:solidFill>
                <a:srgbClr val="000000"/>
              </a:solidFill>
              <a:latin typeface="Arial"/>
              <a:cs typeface="Arial"/>
            </a:endParaRPr>
          </a:p>
          <a:p>
            <a:pPr marL="182880" indent="-182880">
              <a:spcBef>
                <a:spcPts val="0"/>
              </a:spcBef>
              <a:spcAft>
                <a:spcPts val="600"/>
              </a:spcAft>
            </a:pPr>
            <a:endParaRPr lang="en-US" sz="1600" dirty="0">
              <a:solidFill>
                <a:srgbClr val="000000"/>
              </a:solidFill>
              <a:latin typeface="Arial"/>
              <a:cs typeface="Arial"/>
            </a:endParaRPr>
          </a:p>
          <a:p>
            <a:pPr marL="182880" indent="-182880">
              <a:spcBef>
                <a:spcPts val="0"/>
              </a:spcBef>
              <a:spcAft>
                <a:spcPts val="600"/>
              </a:spcAft>
            </a:pPr>
            <a:endParaRPr lang="en-US" sz="1600" dirty="0">
              <a:solidFill>
                <a:srgbClr val="000000"/>
              </a:solidFill>
              <a:latin typeface="Arial"/>
              <a:cs typeface="Arial"/>
            </a:endParaRPr>
          </a:p>
          <a:p>
            <a:pPr marL="182880" indent="-182880">
              <a:spcBef>
                <a:spcPts val="0"/>
              </a:spcBef>
              <a:spcAft>
                <a:spcPts val="600"/>
              </a:spcAft>
            </a:pPr>
            <a:endParaRPr lang="en-US" sz="1600" dirty="0">
              <a:solidFill>
                <a:srgbClr val="000000"/>
              </a:solidFill>
              <a:latin typeface="Arial"/>
              <a:cs typeface="Arial"/>
            </a:endParaRPr>
          </a:p>
          <a:p>
            <a:pPr marL="182880" indent="-182880">
              <a:spcBef>
                <a:spcPts val="0"/>
              </a:spcBef>
              <a:spcAft>
                <a:spcPts val="600"/>
              </a:spcAft>
            </a:pPr>
            <a:endParaRPr lang="en-US" sz="1600" dirty="0">
              <a:solidFill>
                <a:srgbClr val="000000"/>
              </a:solidFill>
              <a:latin typeface="Arial"/>
              <a:cs typeface="Arial"/>
            </a:endParaRPr>
          </a:p>
          <a:p>
            <a:pPr marL="182880" indent="-182880">
              <a:spcBef>
                <a:spcPts val="0"/>
              </a:spcBef>
              <a:spcAft>
                <a:spcPts val="600"/>
              </a:spcAft>
              <a:buFont typeface="Arial" pitchFamily="34" charset="0"/>
              <a:buNone/>
            </a:pPr>
            <a:endParaRPr lang="en-US" sz="1600" dirty="0">
              <a:solidFill>
                <a:srgbClr val="000000"/>
              </a:solidFill>
              <a:latin typeface="Arial"/>
              <a:cs typeface="Arial"/>
            </a:endParaRPr>
          </a:p>
        </p:txBody>
      </p:sp>
    </p:spTree>
    <p:extLst>
      <p:ext uri="{BB962C8B-B14F-4D97-AF65-F5344CB8AC3E}">
        <p14:creationId xmlns:p14="http://schemas.microsoft.com/office/powerpoint/2010/main" val="390549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07003" y="2012736"/>
            <a:ext cx="7994859" cy="2791662"/>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400" b="1">
                <a:solidFill>
                  <a:srgbClr val="005C94"/>
                </a:solidFill>
                <a:latin typeface="Arial"/>
                <a:ea typeface="Times" pitchFamily="33" charset="0"/>
                <a:cs typeface="Arial"/>
              </a:rPr>
              <a:t>Agenda Item 3:</a:t>
            </a:r>
          </a:p>
          <a:p>
            <a:pPr>
              <a:spcAft>
                <a:spcPts val="600"/>
              </a:spcAft>
            </a:pPr>
            <a:endParaRPr lang="en-US" sz="3400" b="1">
              <a:solidFill>
                <a:srgbClr val="005C94"/>
              </a:solidFill>
              <a:latin typeface="Arial"/>
              <a:ea typeface="Times" pitchFamily="33" charset="0"/>
              <a:cs typeface="Arial"/>
            </a:endParaRPr>
          </a:p>
          <a:p>
            <a:pPr>
              <a:spcAft>
                <a:spcPts val="1800"/>
              </a:spcAft>
            </a:pPr>
            <a:r>
              <a:rPr lang="en-US" sz="2900" b="1">
                <a:solidFill>
                  <a:srgbClr val="005C94"/>
                </a:solidFill>
                <a:latin typeface="Arial"/>
                <a:ea typeface="Times" pitchFamily="33" charset="0"/>
                <a:cs typeface="Arial"/>
              </a:rPr>
              <a:t>APPROVAL OF BOARD MEETING MINUTES</a:t>
            </a:r>
          </a:p>
          <a:p>
            <a:pPr>
              <a:spcAft>
                <a:spcPts val="600"/>
              </a:spcAft>
            </a:pPr>
            <a:endParaRPr lang="en-US" sz="2000" b="1">
              <a:solidFill>
                <a:srgbClr val="005C94"/>
              </a:solidFill>
              <a:latin typeface="Arial"/>
              <a:ea typeface="Times" pitchFamily="33" charset="0"/>
              <a:cs typeface="Arial"/>
            </a:endParaRPr>
          </a:p>
          <a:p>
            <a:pPr>
              <a:lnSpc>
                <a:spcPct val="110000"/>
              </a:lnSpc>
              <a:spcAft>
                <a:spcPts val="600"/>
              </a:spcAft>
            </a:pPr>
            <a:r>
              <a:rPr lang="en-US" sz="2800" b="1">
                <a:solidFill>
                  <a:srgbClr val="005C94"/>
                </a:solidFill>
                <a:latin typeface="Arial" panose="020B0604020202020204" pitchFamily="34" charset="0"/>
                <a:cs typeface="Arial" panose="020B0604020202020204" pitchFamily="34" charset="0"/>
              </a:rPr>
              <a:t>January 23, 2020 Regular Board meeting </a:t>
            </a:r>
          </a:p>
        </p:txBody>
      </p:sp>
      <p:sp>
        <p:nvSpPr>
          <p:cNvPr id="5" name="TextBox 4">
            <a:extLst>
              <a:ext uri="{FF2B5EF4-FFF2-40B4-BE49-F238E27FC236}">
                <a16:creationId xmlns:a16="http://schemas.microsoft.com/office/drawing/2014/main" id="{821C03AA-5592-854D-B7F6-AB6CF1A514C8}"/>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421614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45707" y="1627906"/>
            <a:ext cx="7756425" cy="4135491"/>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000" b="1">
                <a:solidFill>
                  <a:srgbClr val="005C94"/>
                </a:solidFill>
                <a:latin typeface="Arial"/>
                <a:ea typeface="Times" pitchFamily="33" charset="0"/>
                <a:cs typeface="Arial"/>
              </a:rPr>
              <a:t>Agenda Item 4:</a:t>
            </a:r>
          </a:p>
          <a:p>
            <a:pPr>
              <a:spcAft>
                <a:spcPts val="600"/>
              </a:spcAft>
            </a:pPr>
            <a:endParaRPr lang="en-US" sz="3400">
              <a:solidFill>
                <a:srgbClr val="005C94"/>
              </a:solidFill>
              <a:latin typeface="Arial"/>
              <a:ea typeface="Times" pitchFamily="33" charset="0"/>
              <a:cs typeface="Arial"/>
            </a:endParaRPr>
          </a:p>
          <a:p>
            <a:pPr>
              <a:spcAft>
                <a:spcPts val="600"/>
              </a:spcAft>
            </a:pPr>
            <a:r>
              <a:rPr lang="en-US" sz="3400" b="1">
                <a:solidFill>
                  <a:srgbClr val="005C94"/>
                </a:solidFill>
                <a:latin typeface="Arial"/>
                <a:ea typeface="Times" pitchFamily="33" charset="0"/>
                <a:cs typeface="Arial"/>
              </a:rPr>
              <a:t>PUBLIC COMMENT</a:t>
            </a:r>
          </a:p>
          <a:p>
            <a:pPr>
              <a:spcAft>
                <a:spcPts val="600"/>
              </a:spcAft>
            </a:pPr>
            <a:endParaRPr lang="en-US" sz="2000">
              <a:solidFill>
                <a:srgbClr val="005C94"/>
              </a:solidFill>
              <a:latin typeface="Arial"/>
              <a:ea typeface="Times" pitchFamily="33" charset="0"/>
              <a:cs typeface="Arial"/>
            </a:endParaRPr>
          </a:p>
          <a:p>
            <a:pPr>
              <a:lnSpc>
                <a:spcPct val="110000"/>
              </a:lnSpc>
              <a:spcAft>
                <a:spcPts val="600"/>
              </a:spcAft>
            </a:pPr>
            <a:r>
              <a:rPr lang="en-US" sz="2800" i="1">
                <a:solidFill>
                  <a:srgbClr val="005C94"/>
                </a:solidFill>
                <a:latin typeface="Arial"/>
                <a:cs typeface="Arial"/>
              </a:rPr>
              <a:t>Individuals may speak on any topic for up to three minutes; during any other Agenda item, individuals may speak for up to three minutes on the subject of that item.</a:t>
            </a:r>
            <a:r>
              <a:rPr lang="en-US" sz="2800">
                <a:solidFill>
                  <a:srgbClr val="005C94"/>
                </a:solidFill>
                <a:latin typeface="Arial"/>
                <a:cs typeface="Arial"/>
              </a:rPr>
              <a:t> </a:t>
            </a:r>
            <a:endParaRPr lang="en-US" sz="2800">
              <a:solidFill>
                <a:srgbClr val="005C94"/>
              </a:solidFill>
              <a:latin typeface="Arial"/>
              <a:ea typeface="Times" pitchFamily="33" charset="0"/>
              <a:cs typeface="Arial"/>
            </a:endParaRPr>
          </a:p>
        </p:txBody>
      </p:sp>
      <p:sp>
        <p:nvSpPr>
          <p:cNvPr id="5" name="TextBox 4">
            <a:extLst>
              <a:ext uri="{FF2B5EF4-FFF2-40B4-BE49-F238E27FC236}">
                <a16:creationId xmlns:a16="http://schemas.microsoft.com/office/drawing/2014/main" id="{175D5248-127A-D14B-9DE5-C81FCC6DB709}"/>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219316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05778" y="1344954"/>
            <a:ext cx="8674933" cy="4862870"/>
          </a:xfrm>
          <a:prstGeom prst="rect">
            <a:avLst/>
          </a:prstGeom>
          <a:noFill/>
          <a:ln w="9525">
            <a:noFill/>
            <a:miter lim="800000"/>
            <a:headEnd/>
            <a:tailEnd/>
          </a:ln>
        </p:spPr>
        <p:txBody>
          <a:bodyPr wrap="square">
            <a:prstTxWarp prst="textNoShape">
              <a:avLst/>
            </a:prstTxWarp>
            <a:spAutoFit/>
          </a:bodyPr>
          <a:lstStyle/>
          <a:p>
            <a:pPr>
              <a:lnSpc>
                <a:spcPct val="110000"/>
              </a:lnSpc>
              <a:spcAft>
                <a:spcPts val="900"/>
              </a:spcAft>
            </a:pPr>
            <a:r>
              <a:rPr lang="en-US" sz="2800" b="1" dirty="0">
                <a:solidFill>
                  <a:srgbClr val="005388"/>
                </a:solidFill>
                <a:latin typeface="Arial" panose="020B0604020202020204" pitchFamily="34" charset="0"/>
                <a:ea typeface="Times" pitchFamily="33" charset="0"/>
                <a:cs typeface="Arial" panose="020B0604020202020204" pitchFamily="34" charset="0"/>
              </a:rPr>
              <a:t>Agenda Item 5:</a:t>
            </a: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a:lnSpc>
                <a:spcPct val="110000"/>
              </a:lnSpc>
              <a:spcAft>
                <a:spcPts val="1500"/>
              </a:spcAft>
              <a:defRPr/>
            </a:pPr>
            <a:r>
              <a:rPr lang="en-US" sz="2200" b="1" dirty="0">
                <a:solidFill>
                  <a:srgbClr val="005388"/>
                </a:solidFill>
                <a:latin typeface="Arial" panose="020B0604020202020204" pitchFamily="34" charset="0"/>
                <a:ea typeface="Times" pitchFamily="-111" charset="0"/>
                <a:cs typeface="Arial" panose="020B0604020202020204" pitchFamily="34" charset="0"/>
              </a:rPr>
              <a:t>REGULAR BUSINESS – EXECUTIVE DIRECTOR’S REPORT</a:t>
            </a: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lvl="0">
              <a:spcAft>
                <a:spcPts val="600"/>
              </a:spcAft>
              <a:tabLst>
                <a:tab pos="338138" algn="l"/>
              </a:tabLst>
            </a:pPr>
            <a:r>
              <a:rPr lang="en-US" sz="2100" b="1" dirty="0">
                <a:solidFill>
                  <a:srgbClr val="005388"/>
                </a:solidFill>
                <a:latin typeface="Arial" panose="020B0604020202020204" pitchFamily="34" charset="0"/>
                <a:cs typeface="Arial" panose="020B0604020202020204" pitchFamily="34" charset="0"/>
              </a:rPr>
              <a:t>a.	Board organization: </a:t>
            </a:r>
          </a:p>
          <a:p>
            <a:pPr marL="635000" lvl="0" indent="-285750">
              <a:spcAft>
                <a:spcPts val="600"/>
              </a:spcAft>
              <a:buFont typeface="Arial" panose="020B0604020202020204" pitchFamily="34" charset="0"/>
              <a:buChar char="•"/>
            </a:pPr>
            <a:r>
              <a:rPr lang="en-US" sz="2100" b="1" dirty="0">
                <a:solidFill>
                  <a:srgbClr val="005388"/>
                </a:solidFill>
                <a:latin typeface="Arial" panose="020B0604020202020204" pitchFamily="34" charset="0"/>
                <a:cs typeface="Arial" panose="020B0604020202020204" pitchFamily="34" charset="0"/>
              </a:rPr>
              <a:t>elect officers for 2020</a:t>
            </a:r>
            <a:endParaRPr lang="en-US" sz="2100" dirty="0">
              <a:solidFill>
                <a:srgbClr val="005388"/>
              </a:solidFill>
              <a:latin typeface="Arial" panose="020B0604020202020204" pitchFamily="34" charset="0"/>
              <a:cs typeface="Arial" panose="020B0604020202020204" pitchFamily="34" charset="0"/>
            </a:endParaRPr>
          </a:p>
          <a:p>
            <a:pPr marL="635000" lvl="0" indent="-285750">
              <a:spcAft>
                <a:spcPts val="600"/>
              </a:spcAft>
              <a:buFont typeface="Arial" panose="020B0604020202020204" pitchFamily="34" charset="0"/>
              <a:buChar char="•"/>
            </a:pPr>
            <a:r>
              <a:rPr lang="en-US" sz="2100" b="1" dirty="0">
                <a:solidFill>
                  <a:srgbClr val="005388"/>
                </a:solidFill>
                <a:latin typeface="Arial" panose="020B0604020202020204" pitchFamily="34" charset="0"/>
                <a:cs typeface="Arial" panose="020B0604020202020204" pitchFamily="34" charset="0"/>
              </a:rPr>
              <a:t>discuss and approve the number, structure, and purview      of standing and </a:t>
            </a:r>
            <a:r>
              <a:rPr lang="en-US" sz="2100" b="1" i="1" dirty="0">
                <a:solidFill>
                  <a:srgbClr val="005388"/>
                </a:solidFill>
                <a:latin typeface="Arial" panose="020B0604020202020204" pitchFamily="34" charset="0"/>
                <a:cs typeface="Arial" panose="020B0604020202020204" pitchFamily="34" charset="0"/>
              </a:rPr>
              <a:t>ad hoc</a:t>
            </a:r>
            <a:r>
              <a:rPr lang="en-US" sz="2100" b="1" dirty="0">
                <a:solidFill>
                  <a:srgbClr val="005388"/>
                </a:solidFill>
                <a:latin typeface="Arial" panose="020B0604020202020204" pitchFamily="34" charset="0"/>
                <a:cs typeface="Arial" panose="020B0604020202020204" pitchFamily="34" charset="0"/>
              </a:rPr>
              <a:t> Board committees</a:t>
            </a:r>
            <a:endParaRPr lang="en-US" sz="2100" dirty="0">
              <a:solidFill>
                <a:srgbClr val="005388"/>
              </a:solidFill>
              <a:latin typeface="Arial" panose="020B0604020202020204" pitchFamily="34" charset="0"/>
              <a:cs typeface="Arial" panose="020B0604020202020204" pitchFamily="34" charset="0"/>
            </a:endParaRPr>
          </a:p>
          <a:p>
            <a:pPr marL="635000" indent="-285750">
              <a:spcAft>
                <a:spcPts val="2000"/>
              </a:spcAft>
              <a:buFont typeface="Arial" panose="020B0604020202020204" pitchFamily="34" charset="0"/>
              <a:buChar char="•"/>
            </a:pPr>
            <a:r>
              <a:rPr lang="en-US" sz="2100" b="1" dirty="0">
                <a:solidFill>
                  <a:srgbClr val="005388"/>
                </a:solidFill>
                <a:latin typeface="Arial" panose="020B0604020202020204" pitchFamily="34" charset="0"/>
                <a:cs typeface="Arial" panose="020B0604020202020204" pitchFamily="34" charset="0"/>
              </a:rPr>
              <a:t>appoint Board members to standing and </a:t>
            </a:r>
            <a:r>
              <a:rPr lang="en-US" sz="2100" b="1" i="1" dirty="0">
                <a:solidFill>
                  <a:srgbClr val="005388"/>
                </a:solidFill>
                <a:latin typeface="Arial" panose="020B0604020202020204" pitchFamily="34" charset="0"/>
                <a:cs typeface="Arial" panose="020B0604020202020204" pitchFamily="34" charset="0"/>
              </a:rPr>
              <a:t>ad hoc</a:t>
            </a:r>
            <a:r>
              <a:rPr lang="en-US" sz="2100" b="1" dirty="0">
                <a:solidFill>
                  <a:srgbClr val="005388"/>
                </a:solidFill>
                <a:latin typeface="Arial" panose="020B0604020202020204" pitchFamily="34" charset="0"/>
                <a:cs typeface="Arial" panose="020B0604020202020204" pitchFamily="34" charset="0"/>
              </a:rPr>
              <a:t> Board committees for 2020</a:t>
            </a:r>
            <a:r>
              <a:rPr lang="en-US" sz="2100" dirty="0">
                <a:solidFill>
                  <a:srgbClr val="005388"/>
                </a:solidFill>
                <a:latin typeface="Arial" panose="020B0604020202020204" pitchFamily="34" charset="0"/>
                <a:cs typeface="Arial" panose="020B0604020202020204" pitchFamily="34" charset="0"/>
              </a:rPr>
              <a:t> </a:t>
            </a:r>
          </a:p>
          <a:p>
            <a:pPr marL="9525">
              <a:spcAft>
                <a:spcPts val="1200"/>
              </a:spcAft>
            </a:pPr>
            <a:r>
              <a:rPr lang="en-US" sz="2000" b="1" u="sng" dirty="0">
                <a:solidFill>
                  <a:srgbClr val="005388"/>
                </a:solidFill>
                <a:latin typeface="Arial" panose="020B0604020202020204" pitchFamily="34" charset="0"/>
                <a:cs typeface="Arial" panose="020B0604020202020204" pitchFamily="34" charset="0"/>
              </a:rPr>
              <a:t>Proposed Board action</a:t>
            </a:r>
            <a:r>
              <a:rPr lang="en-US" sz="2000" b="1" dirty="0">
                <a:solidFill>
                  <a:srgbClr val="005388"/>
                </a:solidFill>
                <a:latin typeface="Arial" panose="020B0604020202020204" pitchFamily="34" charset="0"/>
                <a:cs typeface="Arial" panose="020B0604020202020204" pitchFamily="34" charset="0"/>
              </a:rPr>
              <a:t>:  Appoint a Chair and Vice Chair-Secretary; approve the number, structure, and purview of standing and </a:t>
            </a:r>
            <a:r>
              <a:rPr lang="en-US" sz="2000" b="1" i="1" dirty="0">
                <a:solidFill>
                  <a:srgbClr val="005388"/>
                </a:solidFill>
                <a:latin typeface="Arial" panose="020B0604020202020204" pitchFamily="34" charset="0"/>
                <a:cs typeface="Arial" panose="020B0604020202020204" pitchFamily="34" charset="0"/>
              </a:rPr>
              <a:t>ad hoc</a:t>
            </a:r>
            <a:r>
              <a:rPr lang="en-US" sz="2000" b="1" dirty="0">
                <a:solidFill>
                  <a:srgbClr val="005388"/>
                </a:solidFill>
                <a:latin typeface="Arial" panose="020B0604020202020204" pitchFamily="34" charset="0"/>
                <a:cs typeface="Arial" panose="020B0604020202020204" pitchFamily="34" charset="0"/>
              </a:rPr>
              <a:t> Board committees for 2020; and appoint members to those committees and representatives to the ACWA/JPIA.</a:t>
            </a:r>
          </a:p>
        </p:txBody>
      </p:sp>
      <p:sp>
        <p:nvSpPr>
          <p:cNvPr id="5" name="TextBox 4">
            <a:extLst>
              <a:ext uri="{FF2B5EF4-FFF2-40B4-BE49-F238E27FC236}">
                <a16:creationId xmlns:a16="http://schemas.microsoft.com/office/drawing/2014/main" id="{99686897-BE84-A54A-8D3B-C37CA6F5CBF1}"/>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33620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871330" y="190871"/>
            <a:ext cx="4253023" cy="461665"/>
          </a:xfrm>
          <a:prstGeom prst="rect">
            <a:avLst/>
          </a:prstGeom>
          <a:noFill/>
          <a:ln w="9525">
            <a:noFill/>
            <a:miter lim="800000"/>
            <a:headEnd/>
            <a:tailEnd/>
          </a:ln>
        </p:spPr>
        <p:txBody>
          <a:bodyPr wrap="square">
            <a:prstTxWarp prst="textNoShape">
              <a:avLst/>
            </a:prstTxWarp>
            <a:spAutoFit/>
          </a:bodyPr>
          <a:lstStyle/>
          <a:p>
            <a:pPr marL="15875">
              <a:spcAft>
                <a:spcPts val="600"/>
              </a:spcAft>
            </a:pPr>
            <a:r>
              <a:rPr lang="en-US" sz="2400" b="1" dirty="0">
                <a:solidFill>
                  <a:srgbClr val="F9FFE8"/>
                </a:solidFill>
                <a:latin typeface="Arial" panose="020B0604020202020204" pitchFamily="34" charset="0"/>
                <a:cs typeface="Arial" panose="020B0604020202020204" pitchFamily="34" charset="0"/>
              </a:rPr>
              <a:t>Board Organization</a:t>
            </a:r>
          </a:p>
        </p:txBody>
      </p:sp>
      <p:sp>
        <p:nvSpPr>
          <p:cNvPr id="5" name="Content Placeholder 2">
            <a:extLst>
              <a:ext uri="{FF2B5EF4-FFF2-40B4-BE49-F238E27FC236}">
                <a16:creationId xmlns:a16="http://schemas.microsoft.com/office/drawing/2014/main" id="{57200682-6EE5-114A-850B-9706420FC259}"/>
              </a:ext>
            </a:extLst>
          </p:cNvPr>
          <p:cNvSpPr txBox="1">
            <a:spLocks/>
          </p:cNvSpPr>
          <p:nvPr/>
        </p:nvSpPr>
        <p:spPr>
          <a:xfrm>
            <a:off x="861238" y="1192448"/>
            <a:ext cx="7464055" cy="51232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2000"/>
              </a:spcAft>
            </a:pPr>
            <a:r>
              <a:rPr lang="en-US" sz="2300" b="1" u="sng" dirty="0">
                <a:solidFill>
                  <a:srgbClr val="005388"/>
                </a:solidFill>
                <a:latin typeface="Arial"/>
                <a:cs typeface="Arial"/>
              </a:rPr>
              <a:t>2019 Board positions</a:t>
            </a:r>
          </a:p>
          <a:p>
            <a:pPr algn="l">
              <a:spcBef>
                <a:spcPts val="0"/>
              </a:spcBef>
              <a:spcAft>
                <a:spcPts val="2000"/>
              </a:spcAft>
              <a:tabLst>
                <a:tab pos="508000" algn="l"/>
              </a:tabLst>
            </a:pPr>
            <a:r>
              <a:rPr lang="en-US" sz="2200" b="1" dirty="0">
                <a:solidFill>
                  <a:srgbClr val="005388"/>
                </a:solidFill>
                <a:latin typeface="Arial"/>
                <a:cs typeface="Arial"/>
              </a:rPr>
              <a:t>	</a:t>
            </a:r>
            <a:r>
              <a:rPr lang="en-US" sz="2300" b="1" dirty="0">
                <a:solidFill>
                  <a:srgbClr val="005388"/>
                </a:solidFill>
                <a:latin typeface="Arial"/>
                <a:cs typeface="Arial"/>
              </a:rPr>
              <a:t>Chair:  </a:t>
            </a:r>
            <a:r>
              <a:rPr lang="en-US" sz="2300" b="1" dirty="0" err="1">
                <a:solidFill>
                  <a:srgbClr val="005388"/>
                </a:solidFill>
                <a:latin typeface="Arial"/>
                <a:cs typeface="Arial"/>
              </a:rPr>
              <a:t>Kremen</a:t>
            </a:r>
            <a:r>
              <a:rPr lang="en-US" sz="2300" b="1" dirty="0">
                <a:solidFill>
                  <a:srgbClr val="005388"/>
                </a:solidFill>
                <a:latin typeface="Arial"/>
                <a:cs typeface="Arial"/>
              </a:rPr>
              <a:t>           Vice Chair:  Abrica</a:t>
            </a:r>
          </a:p>
          <a:p>
            <a:pPr algn="l">
              <a:spcBef>
                <a:spcPts val="0"/>
              </a:spcBef>
              <a:spcAft>
                <a:spcPts val="900"/>
              </a:spcAft>
            </a:pPr>
            <a:r>
              <a:rPr lang="en-US" sz="2100" b="1" dirty="0">
                <a:solidFill>
                  <a:srgbClr val="005388"/>
                </a:solidFill>
                <a:latin typeface="Arial"/>
                <a:cs typeface="Arial"/>
              </a:rPr>
              <a:t>Committees:</a:t>
            </a:r>
          </a:p>
          <a:p>
            <a:pPr algn="l">
              <a:spcBef>
                <a:spcPts val="0"/>
              </a:spcBef>
              <a:spcAft>
                <a:spcPts val="900"/>
              </a:spcAft>
            </a:pPr>
            <a:r>
              <a:rPr lang="en-US" sz="2100" b="1" dirty="0">
                <a:solidFill>
                  <a:srgbClr val="005388"/>
                </a:solidFill>
                <a:latin typeface="Arial"/>
                <a:cs typeface="Arial"/>
              </a:rPr>
              <a:t>Finance:  Pine &amp; Kniss               </a:t>
            </a:r>
          </a:p>
          <a:p>
            <a:pPr algn="l">
              <a:spcBef>
                <a:spcPts val="0"/>
              </a:spcBef>
              <a:spcAft>
                <a:spcPts val="900"/>
              </a:spcAft>
            </a:pPr>
            <a:r>
              <a:rPr lang="en-US" sz="2100" b="1" dirty="0">
                <a:solidFill>
                  <a:srgbClr val="005388"/>
                </a:solidFill>
                <a:latin typeface="Arial"/>
                <a:cs typeface="Arial"/>
              </a:rPr>
              <a:t>Personnel:  Abrica &amp; Combs</a:t>
            </a:r>
          </a:p>
          <a:p>
            <a:pPr algn="l">
              <a:spcBef>
                <a:spcPts val="0"/>
              </a:spcBef>
              <a:spcAft>
                <a:spcPts val="900"/>
              </a:spcAft>
            </a:pPr>
            <a:r>
              <a:rPr lang="en-US" sz="2100" b="1" dirty="0">
                <a:solidFill>
                  <a:srgbClr val="005388"/>
                </a:solidFill>
                <a:latin typeface="Arial"/>
                <a:cs typeface="Arial"/>
              </a:rPr>
              <a:t>Emergency Preparedness:  Abrica &amp; Kremen</a:t>
            </a:r>
          </a:p>
          <a:p>
            <a:pPr algn="l">
              <a:spcBef>
                <a:spcPts val="0"/>
              </a:spcBef>
              <a:spcAft>
                <a:spcPts val="900"/>
              </a:spcAft>
            </a:pPr>
            <a:r>
              <a:rPr lang="en-US" sz="2100" b="1" dirty="0">
                <a:solidFill>
                  <a:srgbClr val="005388"/>
                </a:solidFill>
                <a:latin typeface="Arial"/>
                <a:cs typeface="Arial"/>
              </a:rPr>
              <a:t>Purposes, Roles and Responsibilities:  Full Board</a:t>
            </a:r>
          </a:p>
          <a:p>
            <a:pPr algn="l">
              <a:spcBef>
                <a:spcPts val="0"/>
              </a:spcBef>
              <a:spcAft>
                <a:spcPts val="1000"/>
              </a:spcAft>
            </a:pPr>
            <a:r>
              <a:rPr lang="en-US" sz="2100" b="1" dirty="0">
                <a:solidFill>
                  <a:srgbClr val="005388"/>
                </a:solidFill>
                <a:latin typeface="Arial"/>
                <a:cs typeface="Arial"/>
              </a:rPr>
              <a:t>ACWA JPIA:  Abrica  (alternate Miyko Harris-Parker)</a:t>
            </a:r>
          </a:p>
          <a:p>
            <a:pPr algn="l">
              <a:spcBef>
                <a:spcPts val="0"/>
              </a:spcBef>
              <a:spcAft>
                <a:spcPts val="1000"/>
              </a:spcAft>
            </a:pPr>
            <a:endParaRPr lang="en-US" sz="2100" b="1" dirty="0">
              <a:solidFill>
                <a:srgbClr val="005388"/>
              </a:solidFill>
              <a:latin typeface="Arial"/>
              <a:cs typeface="Arial"/>
            </a:endParaRPr>
          </a:p>
          <a:p>
            <a:pPr algn="l">
              <a:spcBef>
                <a:spcPts val="0"/>
              </a:spcBef>
              <a:spcAft>
                <a:spcPts val="1000"/>
              </a:spcAft>
            </a:pPr>
            <a:r>
              <a:rPr lang="en-US" sz="2100" b="1" dirty="0">
                <a:solidFill>
                  <a:srgbClr val="005388"/>
                </a:solidFill>
                <a:latin typeface="Arial"/>
                <a:cs typeface="Arial"/>
              </a:rPr>
              <a:t>In 2020, add </a:t>
            </a:r>
            <a:r>
              <a:rPr lang="en-US" sz="2100" b="1" i="1" dirty="0">
                <a:solidFill>
                  <a:srgbClr val="005388"/>
                </a:solidFill>
                <a:latin typeface="Arial"/>
                <a:cs typeface="Arial"/>
              </a:rPr>
              <a:t>ad hoc </a:t>
            </a:r>
            <a:r>
              <a:rPr lang="en-US" sz="2100" b="1" dirty="0">
                <a:solidFill>
                  <a:srgbClr val="005388"/>
                </a:solidFill>
                <a:latin typeface="Arial"/>
                <a:cs typeface="Arial"/>
              </a:rPr>
              <a:t>committee on Exec. Dir. recruitment?</a:t>
            </a:r>
          </a:p>
        </p:txBody>
      </p:sp>
    </p:spTree>
    <p:extLst>
      <p:ext uri="{BB962C8B-B14F-4D97-AF65-F5344CB8AC3E}">
        <p14:creationId xmlns:p14="http://schemas.microsoft.com/office/powerpoint/2010/main" val="72290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36017" y="1437417"/>
            <a:ext cx="8239218" cy="4283096"/>
          </a:xfrm>
          <a:prstGeom prst="rect">
            <a:avLst/>
          </a:prstGeom>
          <a:noFill/>
          <a:ln w="9525">
            <a:noFill/>
            <a:miter lim="800000"/>
            <a:headEnd/>
            <a:tailEnd/>
          </a:ln>
        </p:spPr>
        <p:txBody>
          <a:bodyPr wrap="square">
            <a:prstTxWarp prst="textNoShape">
              <a:avLst/>
            </a:prstTxWarp>
            <a:spAutoFit/>
          </a:bodyPr>
          <a:lstStyle/>
          <a:p>
            <a:pPr>
              <a:lnSpc>
                <a:spcPct val="120000"/>
              </a:lnSpc>
              <a:spcAft>
                <a:spcPts val="1600"/>
              </a:spcAft>
            </a:pPr>
            <a:r>
              <a:rPr lang="en-US" sz="2800" b="1" dirty="0">
                <a:solidFill>
                  <a:srgbClr val="005388"/>
                </a:solidFill>
                <a:latin typeface="Arial" panose="020B0604020202020204" pitchFamily="34" charset="0"/>
                <a:ea typeface="Times" pitchFamily="33" charset="0"/>
                <a:cs typeface="Arial" panose="020B0604020202020204" pitchFamily="34" charset="0"/>
              </a:rPr>
              <a:t>Agenda Item 5:</a:t>
            </a: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a:lnSpc>
                <a:spcPct val="120000"/>
              </a:lnSpc>
              <a:spcAft>
                <a:spcPts val="3000"/>
              </a:spcAft>
              <a:defRPr/>
            </a:pPr>
            <a:r>
              <a:rPr lang="en-US" sz="2200" b="1" dirty="0">
                <a:solidFill>
                  <a:srgbClr val="005388"/>
                </a:solidFill>
                <a:latin typeface="Arial" panose="020B0604020202020204" pitchFamily="34" charset="0"/>
                <a:ea typeface="Times" pitchFamily="-111" charset="0"/>
                <a:cs typeface="Arial" panose="020B0604020202020204" pitchFamily="34" charset="0"/>
              </a:rPr>
              <a:t>REGULAR BUSINESS – EXECUTIVE DIRECTOR’S REPORT</a:t>
            </a:r>
            <a:endParaRPr lang="en-US" sz="2200" b="1" dirty="0">
              <a:solidFill>
                <a:srgbClr val="005388"/>
              </a:solidFill>
              <a:latin typeface="Arial" panose="020B0604020202020204" pitchFamily="34" charset="0"/>
              <a:ea typeface="Times" pitchFamily="33" charset="0"/>
              <a:cs typeface="Arial" panose="020B0604020202020204" pitchFamily="34" charset="0"/>
            </a:endParaRPr>
          </a:p>
          <a:p>
            <a:pPr marL="523875" lvl="0" indent="-514350">
              <a:lnSpc>
                <a:spcPct val="120000"/>
              </a:lnSpc>
              <a:spcAft>
                <a:spcPts val="3000"/>
              </a:spcAft>
              <a:buAutoNum type="alphaLcPeriod" startAt="2"/>
            </a:pPr>
            <a:r>
              <a:rPr lang="en-US" sz="2300" b="1" dirty="0">
                <a:solidFill>
                  <a:srgbClr val="005388"/>
                </a:solidFill>
                <a:latin typeface="Arial" panose="020B0604020202020204" pitchFamily="34" charset="0"/>
                <a:cs typeface="Arial" panose="020B0604020202020204" pitchFamily="34" charset="0"/>
              </a:rPr>
              <a:t>Consider approval of the draft Amended and Restated Joint Powers Agreement that created the SFCJPA</a:t>
            </a:r>
            <a:r>
              <a:rPr lang="en-US" sz="2300" dirty="0">
                <a:solidFill>
                  <a:srgbClr val="005388"/>
                </a:solidFill>
                <a:latin typeface="Arial" panose="020B0604020202020204" pitchFamily="34" charset="0"/>
                <a:cs typeface="Arial" panose="020B0604020202020204" pitchFamily="34" charset="0"/>
              </a:rPr>
              <a:t> </a:t>
            </a:r>
          </a:p>
          <a:p>
            <a:pPr marL="9525" lvl="0">
              <a:lnSpc>
                <a:spcPct val="120000"/>
              </a:lnSpc>
              <a:spcAft>
                <a:spcPts val="100"/>
              </a:spcAft>
            </a:pPr>
            <a:r>
              <a:rPr lang="en-US" sz="2000" b="1" u="sng" dirty="0">
                <a:solidFill>
                  <a:srgbClr val="005388"/>
                </a:solidFill>
                <a:latin typeface="Arial" panose="020B0604020202020204" pitchFamily="34" charset="0"/>
                <a:cs typeface="Arial" panose="020B0604020202020204" pitchFamily="34" charset="0"/>
              </a:rPr>
              <a:t>Proposed Board action</a:t>
            </a:r>
            <a:r>
              <a:rPr lang="en-US" sz="2000" b="1" dirty="0">
                <a:solidFill>
                  <a:srgbClr val="005388"/>
                </a:solidFill>
                <a:latin typeface="Arial" panose="020B0604020202020204" pitchFamily="34" charset="0"/>
                <a:cs typeface="Arial" panose="020B0604020202020204" pitchFamily="34" charset="0"/>
              </a:rPr>
              <a:t>:  Approve the enclosed draft Amended and Restated Joint Powers Agreement effective January 1, 2020 that created the SFCJPA and recommend sending it to the governing boards of all member agencies for approval. </a:t>
            </a:r>
          </a:p>
        </p:txBody>
      </p:sp>
      <p:sp>
        <p:nvSpPr>
          <p:cNvPr id="5" name="TextBox 4">
            <a:extLst>
              <a:ext uri="{FF2B5EF4-FFF2-40B4-BE49-F238E27FC236}">
                <a16:creationId xmlns:a16="http://schemas.microsoft.com/office/drawing/2014/main" id="{99686897-BE84-A54A-8D3B-C37CA6F5CBF1}"/>
              </a:ext>
            </a:extLst>
          </p:cNvPr>
          <p:cNvSpPr txBox="1">
            <a:spLocks noChangeArrowheads="1"/>
          </p:cNvSpPr>
          <p:nvPr/>
        </p:nvSpPr>
        <p:spPr bwMode="auto">
          <a:xfrm>
            <a:off x="1292143" y="175991"/>
            <a:ext cx="6863551" cy="461217"/>
          </a:xfrm>
          <a:prstGeom prst="rect">
            <a:avLst/>
          </a:prstGeom>
          <a:noFill/>
          <a:ln w="9525">
            <a:noFill/>
            <a:miter lim="800000"/>
            <a:headEnd/>
            <a:tailEnd/>
          </a:ln>
        </p:spPr>
        <p:txBody>
          <a:bodyPr wrap="square">
            <a:prstTxWarp prst="textNoShape">
              <a:avLst/>
            </a:prstTxWarp>
            <a:spAutoFit/>
          </a:bodyPr>
          <a:lstStyle/>
          <a:p>
            <a:pPr>
              <a:lnSpc>
                <a:spcPct val="120000"/>
              </a:lnSpc>
              <a:spcAft>
                <a:spcPts val="200"/>
              </a:spcAft>
            </a:pPr>
            <a:r>
              <a:rPr lang="en-US" sz="2200" b="1" dirty="0">
                <a:solidFill>
                  <a:srgbClr val="F9FFE8"/>
                </a:solidFill>
                <a:latin typeface="Arial"/>
                <a:cs typeface="Arial"/>
              </a:rPr>
              <a:t>February 27, 2020    Board of Directors Meeting</a:t>
            </a:r>
          </a:p>
        </p:txBody>
      </p:sp>
    </p:spTree>
    <p:extLst>
      <p:ext uri="{BB962C8B-B14F-4D97-AF65-F5344CB8AC3E}">
        <p14:creationId xmlns:p14="http://schemas.microsoft.com/office/powerpoint/2010/main" val="234924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A7F0-BC5D-7043-A18F-8CE507AA898A}"/>
              </a:ext>
            </a:extLst>
          </p:cNvPr>
          <p:cNvSpPr>
            <a:spLocks noGrp="1"/>
          </p:cNvSpPr>
          <p:nvPr>
            <p:ph type="title"/>
          </p:nvPr>
        </p:nvSpPr>
        <p:spPr>
          <a:xfrm>
            <a:off x="925830" y="21020"/>
            <a:ext cx="8035290" cy="799782"/>
          </a:xfrm>
        </p:spPr>
        <p:txBody>
          <a:bodyPr>
            <a:normAutofit/>
          </a:bodyPr>
          <a:lstStyle/>
          <a:p>
            <a:r>
              <a:rPr lang="en-US" sz="2100" b="1" dirty="0">
                <a:solidFill>
                  <a:srgbClr val="F9FFE8"/>
                </a:solidFill>
                <a:latin typeface="Arial" panose="020B0604020202020204" pitchFamily="34" charset="0"/>
                <a:cs typeface="Arial" panose="020B0604020202020204" pitchFamily="34" charset="0"/>
              </a:rPr>
              <a:t>Two-phased approach to update the Joint Powers Agreement</a:t>
            </a:r>
          </a:p>
        </p:txBody>
      </p:sp>
      <p:sp>
        <p:nvSpPr>
          <p:cNvPr id="3" name="Content Placeholder 2">
            <a:extLst>
              <a:ext uri="{FF2B5EF4-FFF2-40B4-BE49-F238E27FC236}">
                <a16:creationId xmlns:a16="http://schemas.microsoft.com/office/drawing/2014/main" id="{6D3D5CB5-03F6-D749-BDE3-E7FCA353295F}"/>
              </a:ext>
            </a:extLst>
          </p:cNvPr>
          <p:cNvSpPr>
            <a:spLocks noGrp="1"/>
          </p:cNvSpPr>
          <p:nvPr>
            <p:ph idx="1"/>
          </p:nvPr>
        </p:nvSpPr>
        <p:spPr>
          <a:xfrm>
            <a:off x="394202" y="1270857"/>
            <a:ext cx="8265467" cy="4864130"/>
          </a:xfrm>
        </p:spPr>
        <p:txBody>
          <a:bodyPr>
            <a:noAutofit/>
          </a:bodyPr>
          <a:lstStyle/>
          <a:p>
            <a:pPr marL="457200" lvl="0" indent="-457200">
              <a:lnSpc>
                <a:spcPct val="110000"/>
              </a:lnSpc>
              <a:spcBef>
                <a:spcPts val="0"/>
              </a:spcBef>
              <a:spcAft>
                <a:spcPts val="2400"/>
              </a:spcAft>
              <a:buFont typeface="+mj-lt"/>
              <a:buAutoNum type="arabicPeriod"/>
            </a:pPr>
            <a:r>
              <a:rPr lang="en-US" sz="2150" b="1" dirty="0">
                <a:solidFill>
                  <a:srgbClr val="005C94"/>
                </a:solidFill>
                <a:latin typeface="Arial" panose="020B0604020202020204" pitchFamily="34" charset="0"/>
                <a:cs typeface="Arial" panose="020B0604020202020204" pitchFamily="34" charset="0"/>
              </a:rPr>
              <a:t>Attorneys from SFCJPA and member agencies met and agreed on amendments that did not involve policy questions. This </a:t>
            </a:r>
            <a:r>
              <a:rPr lang="en-US" sz="2150" b="1" dirty="0">
                <a:solidFill>
                  <a:srgbClr val="005388"/>
                </a:solidFill>
                <a:latin typeface="Arial" panose="020B0604020202020204" pitchFamily="34" charset="0"/>
                <a:cs typeface="Arial" panose="020B0604020202020204" pitchFamily="34" charset="0"/>
              </a:rPr>
              <a:t>Amended and Restated Joint Powers Agreement</a:t>
            </a:r>
            <a:r>
              <a:rPr lang="en-US" sz="2150" b="1" dirty="0">
                <a:solidFill>
                  <a:srgbClr val="005C94"/>
                </a:solidFill>
                <a:latin typeface="Arial" panose="020B0604020202020204" pitchFamily="34" charset="0"/>
                <a:cs typeface="Arial" panose="020B0604020202020204" pitchFamily="34" charset="0"/>
              </a:rPr>
              <a:t> was included in the Board packet for today’s meeting. Following today’s meeting, it is planned that in March each member agency governing board will consider this revised Agreement.</a:t>
            </a:r>
          </a:p>
          <a:p>
            <a:pPr marL="457200" lvl="0" indent="-457200">
              <a:lnSpc>
                <a:spcPct val="110000"/>
              </a:lnSpc>
              <a:spcBef>
                <a:spcPts val="0"/>
              </a:spcBef>
              <a:spcAft>
                <a:spcPts val="1800"/>
              </a:spcAft>
              <a:buFont typeface="+mj-lt"/>
              <a:buAutoNum type="arabicPeriod"/>
            </a:pPr>
            <a:r>
              <a:rPr lang="en-US" sz="2150" b="1" dirty="0">
                <a:solidFill>
                  <a:srgbClr val="005C94"/>
                </a:solidFill>
                <a:latin typeface="Arial" panose="020B0604020202020204" pitchFamily="34" charset="0"/>
                <a:cs typeface="Arial" panose="020B0604020202020204" pitchFamily="34" charset="0"/>
              </a:rPr>
              <a:t>Policy-related updates to the Agreement will be addressed in a second update brought to governing boards by the end of this fiscal year (June 30, 2020). Those updates may include changes to the sections describing SFCJPA purposes, powers, budget process, and indemnity.</a:t>
            </a:r>
          </a:p>
          <a:p>
            <a:pPr>
              <a:lnSpc>
                <a:spcPct val="110000"/>
              </a:lnSpc>
              <a:spcBef>
                <a:spcPts val="0"/>
              </a:spcBef>
              <a:spcAft>
                <a:spcPts val="1800"/>
              </a:spcAft>
            </a:pPr>
            <a:endParaRPr lang="en-US" sz="2150" b="1" dirty="0">
              <a:solidFill>
                <a:srgbClr val="005C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12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A7F0-BC5D-7043-A18F-8CE507AA898A}"/>
              </a:ext>
            </a:extLst>
          </p:cNvPr>
          <p:cNvSpPr>
            <a:spLocks noGrp="1"/>
          </p:cNvSpPr>
          <p:nvPr>
            <p:ph type="title"/>
          </p:nvPr>
        </p:nvSpPr>
        <p:spPr>
          <a:xfrm>
            <a:off x="925830" y="21020"/>
            <a:ext cx="8035290" cy="799782"/>
          </a:xfrm>
        </p:spPr>
        <p:txBody>
          <a:bodyPr>
            <a:normAutofit/>
          </a:bodyPr>
          <a:lstStyle/>
          <a:p>
            <a:r>
              <a:rPr lang="en-US" sz="2330" b="1" dirty="0">
                <a:solidFill>
                  <a:srgbClr val="F9FFE8"/>
                </a:solidFill>
                <a:latin typeface="Arial" panose="020B0604020202020204" pitchFamily="34" charset="0"/>
                <a:cs typeface="Arial" panose="020B0604020202020204" pitchFamily="34" charset="0"/>
              </a:rPr>
              <a:t>Phase 1 (Feb. 2020) revisions: the low-hanging fruit</a:t>
            </a:r>
          </a:p>
        </p:txBody>
      </p:sp>
      <p:sp>
        <p:nvSpPr>
          <p:cNvPr id="3" name="Content Placeholder 2">
            <a:extLst>
              <a:ext uri="{FF2B5EF4-FFF2-40B4-BE49-F238E27FC236}">
                <a16:creationId xmlns:a16="http://schemas.microsoft.com/office/drawing/2014/main" id="{6D3D5CB5-03F6-D749-BDE3-E7FCA353295F}"/>
              </a:ext>
            </a:extLst>
          </p:cNvPr>
          <p:cNvSpPr>
            <a:spLocks noGrp="1"/>
          </p:cNvSpPr>
          <p:nvPr>
            <p:ph idx="1"/>
          </p:nvPr>
        </p:nvSpPr>
        <p:spPr>
          <a:xfrm>
            <a:off x="426101" y="1324019"/>
            <a:ext cx="8228802" cy="4864130"/>
          </a:xfrm>
        </p:spPr>
        <p:txBody>
          <a:bodyPr>
            <a:noAutofit/>
          </a:bodyPr>
          <a:lstStyle/>
          <a:p>
            <a:pPr marL="295275" indent="-285750">
              <a:lnSpc>
                <a:spcPct val="110000"/>
              </a:lnSpc>
              <a:spcBef>
                <a:spcPts val="0"/>
              </a:spcBef>
              <a:spcAft>
                <a:spcPts val="1200"/>
              </a:spcAft>
            </a:pPr>
            <a:r>
              <a:rPr lang="en-US" sz="2000" b="1" dirty="0">
                <a:solidFill>
                  <a:srgbClr val="005C94"/>
                </a:solidFill>
                <a:latin typeface="Arial" panose="020B0604020202020204" pitchFamily="34" charset="0"/>
                <a:cs typeface="Arial" panose="020B0604020202020204" pitchFamily="34" charset="0"/>
              </a:rPr>
              <a:t>Change to recitals explaining history of SFCJPA and need for amending this Agreement.</a:t>
            </a:r>
          </a:p>
          <a:p>
            <a:pPr marL="295275" indent="-285750">
              <a:lnSpc>
                <a:spcPct val="110000"/>
              </a:lnSpc>
              <a:spcBef>
                <a:spcPts val="0"/>
              </a:spcBef>
              <a:spcAft>
                <a:spcPts val="1200"/>
              </a:spcAft>
            </a:pPr>
            <a:r>
              <a:rPr lang="en-US" sz="2000" b="1" dirty="0">
                <a:solidFill>
                  <a:srgbClr val="005C94"/>
                </a:solidFill>
                <a:latin typeface="Arial"/>
                <a:cs typeface="Arial"/>
              </a:rPr>
              <a:t>Designate the Member Entity whose restrictions on the exercise of its powers apply to the SFCJPA.</a:t>
            </a:r>
            <a:endParaRPr lang="en-US" sz="2000" b="1" dirty="0">
              <a:solidFill>
                <a:srgbClr val="005C94"/>
              </a:solidFill>
              <a:latin typeface="Arial" panose="020B0604020202020204" pitchFamily="34" charset="0"/>
              <a:cs typeface="Arial" panose="020B0604020202020204" pitchFamily="34" charset="0"/>
            </a:endParaRPr>
          </a:p>
          <a:p>
            <a:pPr marL="295275" indent="-285750">
              <a:lnSpc>
                <a:spcPct val="110000"/>
              </a:lnSpc>
              <a:spcBef>
                <a:spcPts val="0"/>
              </a:spcBef>
              <a:spcAft>
                <a:spcPts val="1200"/>
              </a:spcAft>
            </a:pPr>
            <a:r>
              <a:rPr lang="en-US" sz="2000" b="1" dirty="0">
                <a:solidFill>
                  <a:srgbClr val="005C94"/>
                </a:solidFill>
                <a:latin typeface="Arial" panose="020B0604020202020204" pitchFamily="34" charset="0"/>
                <a:cs typeface="Arial" panose="020B0604020202020204" pitchFamily="34" charset="0"/>
              </a:rPr>
              <a:t>Delete unnecessary text.</a:t>
            </a:r>
          </a:p>
          <a:p>
            <a:pPr marL="295275" indent="-285750">
              <a:lnSpc>
                <a:spcPct val="110000"/>
              </a:lnSpc>
              <a:spcBef>
                <a:spcPts val="0"/>
              </a:spcBef>
              <a:spcAft>
                <a:spcPts val="1200"/>
              </a:spcAft>
            </a:pPr>
            <a:r>
              <a:rPr lang="en-US" sz="2000" b="1" dirty="0">
                <a:solidFill>
                  <a:srgbClr val="005C94"/>
                </a:solidFill>
                <a:latin typeface="Arial" panose="020B0604020202020204" pitchFamily="34" charset="0"/>
                <a:cs typeface="Arial" panose="020B0604020202020204" pitchFamily="34" charset="0"/>
              </a:rPr>
              <a:t>Allow for new members of the SFCJPA.</a:t>
            </a:r>
          </a:p>
          <a:p>
            <a:pPr marL="295275" indent="-285750">
              <a:lnSpc>
                <a:spcPct val="110000"/>
              </a:lnSpc>
              <a:spcBef>
                <a:spcPts val="0"/>
              </a:spcBef>
              <a:spcAft>
                <a:spcPts val="1200"/>
              </a:spcAft>
            </a:pPr>
            <a:r>
              <a:rPr lang="en-US" sz="2000" b="1" dirty="0">
                <a:solidFill>
                  <a:srgbClr val="005C94"/>
                </a:solidFill>
                <a:latin typeface="Arial" panose="020B0604020202020204" pitchFamily="34" charset="0"/>
                <a:cs typeface="Arial" panose="020B0604020202020204" pitchFamily="34" charset="0"/>
              </a:rPr>
              <a:t>State that the SFCJPA Board cannot include two members from the same member agency governing body.</a:t>
            </a:r>
          </a:p>
          <a:p>
            <a:pPr marL="295275" indent="-285750">
              <a:lnSpc>
                <a:spcPct val="110000"/>
              </a:lnSpc>
              <a:spcBef>
                <a:spcPts val="0"/>
              </a:spcBef>
              <a:spcAft>
                <a:spcPts val="2400"/>
              </a:spcAft>
            </a:pPr>
            <a:r>
              <a:rPr lang="en-US" sz="2000" b="1" dirty="0">
                <a:solidFill>
                  <a:srgbClr val="005C94"/>
                </a:solidFill>
                <a:latin typeface="Arial" panose="020B0604020202020204" pitchFamily="34" charset="0"/>
                <a:cs typeface="Arial" panose="020B0604020202020204" pitchFamily="34" charset="0"/>
              </a:rPr>
              <a:t>Specify:  Board majorities and terms; operating budget income sources and approval milestone; insurance and controller requirements; process to amend Agreement; and indemnification of Board members, employees and agents.</a:t>
            </a:r>
          </a:p>
          <a:p>
            <a:pPr>
              <a:lnSpc>
                <a:spcPct val="110000"/>
              </a:lnSpc>
              <a:spcBef>
                <a:spcPts val="0"/>
              </a:spcBef>
              <a:spcAft>
                <a:spcPts val="1800"/>
              </a:spcAft>
            </a:pPr>
            <a:endParaRPr lang="en-US" sz="2000" b="1" dirty="0">
              <a:solidFill>
                <a:srgbClr val="005C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0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B414D-5F6E-2A46-9ABB-DEBC3597030A}"/>
              </a:ext>
            </a:extLst>
          </p:cNvPr>
          <p:cNvSpPr>
            <a:spLocks noGrp="1"/>
          </p:cNvSpPr>
          <p:nvPr>
            <p:ph idx="1"/>
          </p:nvPr>
        </p:nvSpPr>
        <p:spPr>
          <a:xfrm>
            <a:off x="205161" y="1250477"/>
            <a:ext cx="8755959" cy="5121748"/>
          </a:xfrm>
        </p:spPr>
        <p:txBody>
          <a:bodyPr>
            <a:noAutofit/>
          </a:bodyPr>
          <a:lstStyle/>
          <a:p>
            <a:pPr marL="293688" indent="-282575">
              <a:lnSpc>
                <a:spcPct val="110000"/>
              </a:lnSpc>
              <a:spcBef>
                <a:spcPts val="0"/>
              </a:spcBef>
              <a:spcAft>
                <a:spcPts val="600"/>
              </a:spcAft>
            </a:pPr>
            <a:r>
              <a:rPr lang="en-US" sz="2100" b="1" dirty="0">
                <a:solidFill>
                  <a:srgbClr val="005C94"/>
                </a:solidFill>
                <a:latin typeface="Arial" panose="020B0604020202020204" pitchFamily="34" charset="0"/>
                <a:cs typeface="Arial" panose="020B0604020202020204" pitchFamily="34" charset="0"/>
              </a:rPr>
              <a:t>Update “Purposes” section to reflect what we do now, and what Board and the community want us to do: </a:t>
            </a:r>
          </a:p>
          <a:p>
            <a:pPr marL="755650">
              <a:lnSpc>
                <a:spcPct val="110000"/>
              </a:lnSpc>
              <a:spcBef>
                <a:spcPts val="0"/>
              </a:spcBef>
              <a:spcAft>
                <a:spcPts val="600"/>
              </a:spcAft>
              <a:buAutoNum type="arabicParenR"/>
            </a:pPr>
            <a:r>
              <a:rPr lang="en-US" sz="2100" b="1" dirty="0">
                <a:solidFill>
                  <a:srgbClr val="005C94"/>
                </a:solidFill>
                <a:latin typeface="Arial" panose="020B0604020202020204" pitchFamily="34" charset="0"/>
                <a:cs typeface="Arial" panose="020B0604020202020204" pitchFamily="34" charset="0"/>
              </a:rPr>
              <a:t>protect against SF Creek and Bay flooding</a:t>
            </a:r>
          </a:p>
          <a:p>
            <a:pPr marL="755650">
              <a:lnSpc>
                <a:spcPct val="110000"/>
              </a:lnSpc>
              <a:spcBef>
                <a:spcPts val="0"/>
              </a:spcBef>
              <a:spcAft>
                <a:spcPts val="600"/>
              </a:spcAft>
              <a:buAutoNum type="arabicParenR"/>
            </a:pPr>
            <a:r>
              <a:rPr lang="en-US" sz="2100" b="1" dirty="0">
                <a:solidFill>
                  <a:srgbClr val="005C94"/>
                </a:solidFill>
                <a:latin typeface="Arial" panose="020B0604020202020204" pitchFamily="34" charset="0"/>
                <a:cs typeface="Arial" panose="020B0604020202020204" pitchFamily="34" charset="0"/>
              </a:rPr>
              <a:t>enhance the environment, create recreational opportunities</a:t>
            </a:r>
          </a:p>
          <a:p>
            <a:pPr marL="755650">
              <a:lnSpc>
                <a:spcPct val="110000"/>
              </a:lnSpc>
              <a:spcBef>
                <a:spcPts val="0"/>
              </a:spcBef>
              <a:spcAft>
                <a:spcPts val="600"/>
              </a:spcAft>
              <a:buAutoNum type="arabicParenR"/>
            </a:pPr>
            <a:r>
              <a:rPr lang="en-US" sz="2100" b="1" dirty="0">
                <a:solidFill>
                  <a:srgbClr val="005C94"/>
                </a:solidFill>
                <a:latin typeface="Arial" panose="020B0604020202020204" pitchFamily="34" charset="0"/>
                <a:cs typeface="Arial" panose="020B0604020202020204" pitchFamily="34" charset="0"/>
              </a:rPr>
              <a:t>provide emergency response info</a:t>
            </a:r>
          </a:p>
          <a:p>
            <a:pPr marL="755650">
              <a:lnSpc>
                <a:spcPct val="110000"/>
              </a:lnSpc>
              <a:spcBef>
                <a:spcPts val="0"/>
              </a:spcBef>
              <a:spcAft>
                <a:spcPts val="2600"/>
              </a:spcAft>
              <a:buAutoNum type="arabicParenR"/>
            </a:pPr>
            <a:r>
              <a:rPr lang="en-US" sz="2100" b="1" dirty="0">
                <a:solidFill>
                  <a:srgbClr val="005C94"/>
                </a:solidFill>
                <a:latin typeface="Arial" panose="020B0604020202020204" pitchFamily="34" charset="0"/>
                <a:cs typeface="Arial" panose="020B0604020202020204" pitchFamily="34" charset="0"/>
              </a:rPr>
              <a:t>secure resources to implement 1, 2, and 3</a:t>
            </a:r>
          </a:p>
          <a:p>
            <a:pPr marL="293688" indent="-282575">
              <a:lnSpc>
                <a:spcPct val="110000"/>
              </a:lnSpc>
              <a:spcBef>
                <a:spcPts val="0"/>
              </a:spcBef>
              <a:spcAft>
                <a:spcPts val="1800"/>
              </a:spcAft>
            </a:pPr>
            <a:r>
              <a:rPr lang="en-US" sz="2100" b="1" dirty="0">
                <a:solidFill>
                  <a:srgbClr val="005C94"/>
                </a:solidFill>
                <a:latin typeface="Arial" panose="020B0604020202020204" pitchFamily="34" charset="0"/>
                <a:cs typeface="Arial" panose="020B0604020202020204" pitchFamily="34" charset="0"/>
              </a:rPr>
              <a:t>Update “Recitals” and “Powers” sections to reflect CA JPA law and standard language in JPA agreements, and make explicit JPA powers to fulfill “Purposes” section – including </a:t>
            </a:r>
            <a:r>
              <a:rPr lang="en-US" sz="2100" b="1" dirty="0">
                <a:solidFill>
                  <a:srgbClr val="005C94"/>
                </a:solidFill>
                <a:latin typeface="Arial"/>
                <a:cs typeface="Arial"/>
              </a:rPr>
              <a:t>financing projects, issuing bonds, acquiring property by means other than donation, and hiring staff and legal counsel</a:t>
            </a:r>
            <a:r>
              <a:rPr lang="en-US" sz="2100" b="1" dirty="0">
                <a:solidFill>
                  <a:srgbClr val="005C94"/>
                </a:solidFill>
                <a:latin typeface="Arial" panose="020B0604020202020204" pitchFamily="34" charset="0"/>
                <a:cs typeface="Arial" panose="020B0604020202020204" pitchFamily="34" charset="0"/>
              </a:rPr>
              <a:t>.</a:t>
            </a:r>
          </a:p>
        </p:txBody>
      </p:sp>
      <p:sp>
        <p:nvSpPr>
          <p:cNvPr id="4" name="Title 1">
            <a:extLst>
              <a:ext uri="{FF2B5EF4-FFF2-40B4-BE49-F238E27FC236}">
                <a16:creationId xmlns:a16="http://schemas.microsoft.com/office/drawing/2014/main" id="{5994F418-C0C0-DB4A-8D98-498D24B47A96}"/>
              </a:ext>
            </a:extLst>
          </p:cNvPr>
          <p:cNvSpPr>
            <a:spLocks noGrp="1"/>
          </p:cNvSpPr>
          <p:nvPr>
            <p:ph type="title"/>
          </p:nvPr>
        </p:nvSpPr>
        <p:spPr>
          <a:xfrm>
            <a:off x="925830" y="28576"/>
            <a:ext cx="8035290" cy="799782"/>
          </a:xfrm>
        </p:spPr>
        <p:txBody>
          <a:bodyPr>
            <a:normAutofit/>
          </a:bodyPr>
          <a:lstStyle/>
          <a:p>
            <a:r>
              <a:rPr lang="en-US" sz="2050" b="1" dirty="0">
                <a:solidFill>
                  <a:srgbClr val="F9FFE8"/>
                </a:solidFill>
                <a:latin typeface="Arial" panose="020B0604020202020204" pitchFamily="34" charset="0"/>
                <a:cs typeface="Arial" panose="020B0604020202020204" pitchFamily="34" charset="0"/>
              </a:rPr>
              <a:t>Phase 2: have the Agreement reflect what we do &amp; want to do</a:t>
            </a:r>
          </a:p>
        </p:txBody>
      </p:sp>
    </p:spTree>
    <p:extLst>
      <p:ext uri="{BB962C8B-B14F-4D97-AF65-F5344CB8AC3E}">
        <p14:creationId xmlns:p14="http://schemas.microsoft.com/office/powerpoint/2010/main" val="3148664749"/>
      </p:ext>
    </p:extLst>
  </p:cSld>
  <p:clrMapOvr>
    <a:masterClrMapping/>
  </p:clrMapOvr>
</p:sld>
</file>

<file path=ppt/theme/theme1.xml><?xml version="1.0" encoding="utf-8"?>
<a:theme xmlns:a="http://schemas.openxmlformats.org/drawingml/2006/main" name="Office Theme">
  <a:themeElements>
    <a:clrScheme name="Bright gree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50589</TotalTime>
  <Words>999</Words>
  <Application>Microsoft Macintosh PowerPoint</Application>
  <PresentationFormat>On-screen Show (4:3)</PresentationFormat>
  <Paragraphs>111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Myriad Pro</vt:lpstr>
      <vt:lpstr>Adobe Garamond Pro</vt:lpstr>
      <vt:lpstr>Arial</vt:lpstr>
      <vt:lpstr>Calibri</vt:lpstr>
      <vt:lpstr>Times</vt:lpstr>
      <vt:lpstr>Office Theme</vt:lpstr>
      <vt:lpstr>San Francisquito Creek</vt:lpstr>
      <vt:lpstr>PowerPoint Presentation</vt:lpstr>
      <vt:lpstr>PowerPoint Presentation</vt:lpstr>
      <vt:lpstr>PowerPoint Presentation</vt:lpstr>
      <vt:lpstr>PowerPoint Presentation</vt:lpstr>
      <vt:lpstr>PowerPoint Presentation</vt:lpstr>
      <vt:lpstr>Two-phased approach to update the Joint Powers Agreement</vt:lpstr>
      <vt:lpstr>Phase 1 (Feb. 2020) revisions: the low-hanging fruit</vt:lpstr>
      <vt:lpstr>Phase 2: have the Agreement reflect what we do &amp; want to do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Barnard</dc:creator>
  <cp:lastModifiedBy>len materman</cp:lastModifiedBy>
  <cp:revision>2102</cp:revision>
  <cp:lastPrinted>2020-02-27T21:14:29Z</cp:lastPrinted>
  <dcterms:created xsi:type="dcterms:W3CDTF">2013-04-19T21:09:29Z</dcterms:created>
  <dcterms:modified xsi:type="dcterms:W3CDTF">2020-02-27T21:16:52Z</dcterms:modified>
</cp:coreProperties>
</file>